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444"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7" r:id="rId22"/>
    <p:sldId id="276" r:id="rId23"/>
    <p:sldId id="278" r:id="rId24"/>
    <p:sldId id="280" r:id="rId25"/>
    <p:sldId id="281" r:id="rId26"/>
    <p:sldId id="283" r:id="rId27"/>
    <p:sldId id="279" r:id="rId28"/>
    <p:sldId id="282" r:id="rId29"/>
    <p:sldId id="284" r:id="rId30"/>
    <p:sldId id="287" r:id="rId31"/>
    <p:sldId id="288" r:id="rId32"/>
    <p:sldId id="285" r:id="rId33"/>
    <p:sldId id="289" r:id="rId34"/>
    <p:sldId id="286" r:id="rId35"/>
    <p:sldId id="445" r:id="rId36"/>
    <p:sldId id="292" r:id="rId37"/>
    <p:sldId id="294" r:id="rId38"/>
    <p:sldId id="299" r:id="rId39"/>
    <p:sldId id="293" r:id="rId40"/>
    <p:sldId id="295" r:id="rId41"/>
    <p:sldId id="296" r:id="rId42"/>
    <p:sldId id="297" r:id="rId43"/>
    <p:sldId id="298" r:id="rId44"/>
    <p:sldId id="446" r:id="rId45"/>
    <p:sldId id="301" r:id="rId46"/>
    <p:sldId id="302" r:id="rId47"/>
    <p:sldId id="303" r:id="rId48"/>
    <p:sldId id="304" r:id="rId49"/>
    <p:sldId id="305" r:id="rId50"/>
    <p:sldId id="306" r:id="rId51"/>
    <p:sldId id="307" r:id="rId52"/>
    <p:sldId id="308" r:id="rId53"/>
    <p:sldId id="309" r:id="rId54"/>
    <p:sldId id="310" r:id="rId55"/>
    <p:sldId id="311" r:id="rId56"/>
    <p:sldId id="313" r:id="rId57"/>
    <p:sldId id="312" r:id="rId58"/>
    <p:sldId id="314" r:id="rId59"/>
    <p:sldId id="318" r:id="rId60"/>
    <p:sldId id="334" r:id="rId61"/>
    <p:sldId id="316" r:id="rId62"/>
    <p:sldId id="317" r:id="rId63"/>
    <p:sldId id="319" r:id="rId64"/>
    <p:sldId id="320" r:id="rId65"/>
    <p:sldId id="323" r:id="rId66"/>
    <p:sldId id="324" r:id="rId67"/>
    <p:sldId id="325" r:id="rId68"/>
    <p:sldId id="321" r:id="rId69"/>
    <p:sldId id="447" r:id="rId70"/>
    <p:sldId id="328" r:id="rId71"/>
    <p:sldId id="326" r:id="rId72"/>
    <p:sldId id="329" r:id="rId73"/>
    <p:sldId id="327" r:id="rId74"/>
    <p:sldId id="330" r:id="rId75"/>
    <p:sldId id="448" r:id="rId76"/>
    <p:sldId id="332" r:id="rId77"/>
    <p:sldId id="333" r:id="rId78"/>
    <p:sldId id="335" r:id="rId79"/>
    <p:sldId id="336" r:id="rId80"/>
    <p:sldId id="337" r:id="rId81"/>
    <p:sldId id="338" r:id="rId82"/>
    <p:sldId id="339" r:id="rId83"/>
    <p:sldId id="340" r:id="rId84"/>
    <p:sldId id="341" r:id="rId85"/>
    <p:sldId id="342" r:id="rId86"/>
    <p:sldId id="345" r:id="rId87"/>
    <p:sldId id="343" r:id="rId88"/>
    <p:sldId id="346" r:id="rId89"/>
    <p:sldId id="358" r:id="rId90"/>
    <p:sldId id="361" r:id="rId91"/>
    <p:sldId id="347" r:id="rId92"/>
    <p:sldId id="349" r:id="rId93"/>
    <p:sldId id="350" r:id="rId94"/>
    <p:sldId id="348" r:id="rId95"/>
    <p:sldId id="353" r:id="rId96"/>
    <p:sldId id="357" r:id="rId97"/>
    <p:sldId id="360" r:id="rId98"/>
    <p:sldId id="363" r:id="rId99"/>
    <p:sldId id="351" r:id="rId100"/>
    <p:sldId id="352" r:id="rId101"/>
    <p:sldId id="355" r:id="rId102"/>
    <p:sldId id="362" r:id="rId103"/>
    <p:sldId id="354" r:id="rId104"/>
    <p:sldId id="365" r:id="rId105"/>
    <p:sldId id="366" r:id="rId106"/>
    <p:sldId id="367" r:id="rId107"/>
    <p:sldId id="368" r:id="rId108"/>
    <p:sldId id="369" r:id="rId109"/>
    <p:sldId id="370" r:id="rId110"/>
    <p:sldId id="371" r:id="rId111"/>
    <p:sldId id="373" r:id="rId112"/>
    <p:sldId id="375" r:id="rId113"/>
    <p:sldId id="449" r:id="rId114"/>
    <p:sldId id="376" r:id="rId115"/>
    <p:sldId id="378" r:id="rId116"/>
    <p:sldId id="377" r:id="rId117"/>
    <p:sldId id="379" r:id="rId118"/>
    <p:sldId id="381" r:id="rId119"/>
    <p:sldId id="383" r:id="rId120"/>
    <p:sldId id="382" r:id="rId121"/>
    <p:sldId id="380" r:id="rId122"/>
    <p:sldId id="384" r:id="rId123"/>
    <p:sldId id="385" r:id="rId124"/>
    <p:sldId id="386" r:id="rId125"/>
    <p:sldId id="398" r:id="rId126"/>
    <p:sldId id="395" r:id="rId127"/>
    <p:sldId id="389" r:id="rId128"/>
    <p:sldId id="397" r:id="rId129"/>
    <p:sldId id="387" r:id="rId130"/>
    <p:sldId id="388" r:id="rId131"/>
    <p:sldId id="390" r:id="rId132"/>
    <p:sldId id="450" r:id="rId133"/>
    <p:sldId id="403" r:id="rId134"/>
    <p:sldId id="400" r:id="rId135"/>
    <p:sldId id="402" r:id="rId136"/>
    <p:sldId id="401" r:id="rId137"/>
    <p:sldId id="392" r:id="rId138"/>
    <p:sldId id="393" r:id="rId139"/>
    <p:sldId id="404" r:id="rId140"/>
    <p:sldId id="405" r:id="rId141"/>
    <p:sldId id="406" r:id="rId142"/>
    <p:sldId id="407" r:id="rId143"/>
    <p:sldId id="408" r:id="rId144"/>
    <p:sldId id="409" r:id="rId145"/>
    <p:sldId id="410" r:id="rId146"/>
    <p:sldId id="411" r:id="rId147"/>
    <p:sldId id="412" r:id="rId148"/>
    <p:sldId id="452" r:id="rId149"/>
    <p:sldId id="413" r:id="rId150"/>
    <p:sldId id="414" r:id="rId151"/>
    <p:sldId id="415" r:id="rId152"/>
    <p:sldId id="416" r:id="rId153"/>
    <p:sldId id="419" r:id="rId154"/>
    <p:sldId id="418" r:id="rId155"/>
    <p:sldId id="422" r:id="rId156"/>
    <p:sldId id="421" r:id="rId157"/>
    <p:sldId id="423" r:id="rId158"/>
    <p:sldId id="426" r:id="rId159"/>
    <p:sldId id="424" r:id="rId160"/>
    <p:sldId id="429" r:id="rId161"/>
    <p:sldId id="425" r:id="rId162"/>
    <p:sldId id="430" r:id="rId163"/>
    <p:sldId id="428" r:id="rId164"/>
    <p:sldId id="431" r:id="rId165"/>
    <p:sldId id="432" r:id="rId166"/>
    <p:sldId id="433" r:id="rId167"/>
    <p:sldId id="434" r:id="rId168"/>
    <p:sldId id="440" r:id="rId169"/>
    <p:sldId id="437" r:id="rId170"/>
    <p:sldId id="436" r:id="rId171"/>
    <p:sldId id="438" r:id="rId172"/>
    <p:sldId id="439" r:id="rId173"/>
    <p:sldId id="443" r:id="rId174"/>
    <p:sldId id="442" r:id="rId175"/>
    <p:sldId id="441" r:id="rId17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e" initials="sl" lastIdx="1" clrIdx="0">
    <p:extLst>
      <p:ext uri="{19B8F6BF-5375-455C-9EA6-DF929625EA0E}">
        <p15:presenceInfo xmlns:p15="http://schemas.microsoft.com/office/powerpoint/2012/main" userId="Susan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9B0DD"/>
    <a:srgbClr val="445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18" y="67"/>
      </p:cViewPr>
      <p:guideLst/>
    </p:cSldViewPr>
  </p:slideViewPr>
  <p:notesTextViewPr>
    <p:cViewPr>
      <p:scale>
        <a:sx n="1" d="1"/>
        <a:sy n="1" d="1"/>
      </p:scale>
      <p:origin x="0" y="0"/>
    </p:cViewPr>
  </p:notesTextViewPr>
  <p:sorterViewPr>
    <p:cViewPr>
      <p:scale>
        <a:sx n="80" d="100"/>
        <a:sy n="80" d="100"/>
      </p:scale>
      <p:origin x="0" y="-600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commentAuthors" Target="commentAuthor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32BC7C50-A2AA-4C7E-ADD5-23989DF02E23}" type="datetimeFigureOut">
              <a:rPr lang="de-DE" smtClean="0"/>
              <a:t>05.09.2020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6721EFE-998A-4E45-9664-67E628F02F1D}" type="slidenum">
              <a:rPr lang="de-DE" smtClean="0"/>
              <a:t>‹Nr.›</a:t>
            </a:fld>
            <a:endParaRPr lang="de-DE"/>
          </a:p>
        </p:txBody>
      </p:sp>
    </p:spTree>
    <p:extLst>
      <p:ext uri="{BB962C8B-B14F-4D97-AF65-F5344CB8AC3E}">
        <p14:creationId xmlns:p14="http://schemas.microsoft.com/office/powerpoint/2010/main" val="2627313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2BC7C50-A2AA-4C7E-ADD5-23989DF02E23}" type="datetimeFigureOut">
              <a:rPr lang="de-DE" smtClean="0"/>
              <a:t>05.09.2020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6721EFE-998A-4E45-9664-67E628F02F1D}" type="slidenum">
              <a:rPr lang="de-DE" smtClean="0"/>
              <a:t>‹Nr.›</a:t>
            </a:fld>
            <a:endParaRPr lang="de-DE"/>
          </a:p>
        </p:txBody>
      </p:sp>
    </p:spTree>
    <p:extLst>
      <p:ext uri="{BB962C8B-B14F-4D97-AF65-F5344CB8AC3E}">
        <p14:creationId xmlns:p14="http://schemas.microsoft.com/office/powerpoint/2010/main" val="2427268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2BC7C50-A2AA-4C7E-ADD5-23989DF02E23}" type="datetimeFigureOut">
              <a:rPr lang="de-DE" smtClean="0"/>
              <a:t>05.09.2020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6721EFE-998A-4E45-9664-67E628F02F1D}" type="slidenum">
              <a:rPr lang="de-DE" smtClean="0"/>
              <a:t>‹Nr.›</a:t>
            </a:fld>
            <a:endParaRPr lang="de-DE"/>
          </a:p>
        </p:txBody>
      </p:sp>
    </p:spTree>
    <p:extLst>
      <p:ext uri="{BB962C8B-B14F-4D97-AF65-F5344CB8AC3E}">
        <p14:creationId xmlns:p14="http://schemas.microsoft.com/office/powerpoint/2010/main" val="424485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2BC7C50-A2AA-4C7E-ADD5-23989DF02E23}" type="datetimeFigureOut">
              <a:rPr lang="de-DE" smtClean="0"/>
              <a:t>05.09.2020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6721EFE-998A-4E45-9664-67E628F02F1D}" type="slidenum">
              <a:rPr lang="de-DE" smtClean="0"/>
              <a:t>‹Nr.›</a:t>
            </a:fld>
            <a:endParaRPr lang="de-DE"/>
          </a:p>
        </p:txBody>
      </p:sp>
    </p:spTree>
    <p:extLst>
      <p:ext uri="{BB962C8B-B14F-4D97-AF65-F5344CB8AC3E}">
        <p14:creationId xmlns:p14="http://schemas.microsoft.com/office/powerpoint/2010/main" val="3890052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32BC7C50-A2AA-4C7E-ADD5-23989DF02E23}" type="datetimeFigureOut">
              <a:rPr lang="de-DE" smtClean="0"/>
              <a:t>05.09.2020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6721EFE-998A-4E45-9664-67E628F02F1D}" type="slidenum">
              <a:rPr lang="de-DE" smtClean="0"/>
              <a:t>‹Nr.›</a:t>
            </a:fld>
            <a:endParaRPr lang="de-DE"/>
          </a:p>
        </p:txBody>
      </p:sp>
    </p:spTree>
    <p:extLst>
      <p:ext uri="{BB962C8B-B14F-4D97-AF65-F5344CB8AC3E}">
        <p14:creationId xmlns:p14="http://schemas.microsoft.com/office/powerpoint/2010/main" val="295655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32BC7C50-A2AA-4C7E-ADD5-23989DF02E23}" type="datetimeFigureOut">
              <a:rPr lang="de-DE" smtClean="0"/>
              <a:t>05.09.2020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6721EFE-998A-4E45-9664-67E628F02F1D}" type="slidenum">
              <a:rPr lang="de-DE" smtClean="0"/>
              <a:t>‹Nr.›</a:t>
            </a:fld>
            <a:endParaRPr lang="de-DE"/>
          </a:p>
        </p:txBody>
      </p:sp>
    </p:spTree>
    <p:extLst>
      <p:ext uri="{BB962C8B-B14F-4D97-AF65-F5344CB8AC3E}">
        <p14:creationId xmlns:p14="http://schemas.microsoft.com/office/powerpoint/2010/main" val="400120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32BC7C50-A2AA-4C7E-ADD5-23989DF02E23}" type="datetimeFigureOut">
              <a:rPr lang="de-DE" smtClean="0"/>
              <a:t>05.09.2020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6721EFE-998A-4E45-9664-67E628F02F1D}" type="slidenum">
              <a:rPr lang="de-DE" smtClean="0"/>
              <a:t>‹Nr.›</a:t>
            </a:fld>
            <a:endParaRPr lang="de-DE"/>
          </a:p>
        </p:txBody>
      </p:sp>
    </p:spTree>
    <p:extLst>
      <p:ext uri="{BB962C8B-B14F-4D97-AF65-F5344CB8AC3E}">
        <p14:creationId xmlns:p14="http://schemas.microsoft.com/office/powerpoint/2010/main" val="3750081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32BC7C50-A2AA-4C7E-ADD5-23989DF02E23}" type="datetimeFigureOut">
              <a:rPr lang="de-DE" smtClean="0"/>
              <a:t>05.09.2020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6721EFE-998A-4E45-9664-67E628F02F1D}" type="slidenum">
              <a:rPr lang="de-DE" smtClean="0"/>
              <a:t>‹Nr.›</a:t>
            </a:fld>
            <a:endParaRPr lang="de-DE"/>
          </a:p>
        </p:txBody>
      </p:sp>
    </p:spTree>
    <p:extLst>
      <p:ext uri="{BB962C8B-B14F-4D97-AF65-F5344CB8AC3E}">
        <p14:creationId xmlns:p14="http://schemas.microsoft.com/office/powerpoint/2010/main" val="352929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BC7C50-A2AA-4C7E-ADD5-23989DF02E23}" type="datetimeFigureOut">
              <a:rPr lang="de-DE" smtClean="0"/>
              <a:t>05.09.2020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6721EFE-998A-4E45-9664-67E628F02F1D}" type="slidenum">
              <a:rPr lang="de-DE" smtClean="0"/>
              <a:t>‹Nr.›</a:t>
            </a:fld>
            <a:endParaRPr lang="de-DE"/>
          </a:p>
        </p:txBody>
      </p:sp>
    </p:spTree>
    <p:extLst>
      <p:ext uri="{BB962C8B-B14F-4D97-AF65-F5344CB8AC3E}">
        <p14:creationId xmlns:p14="http://schemas.microsoft.com/office/powerpoint/2010/main" val="2717406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32BC7C50-A2AA-4C7E-ADD5-23989DF02E23}" type="datetimeFigureOut">
              <a:rPr lang="de-DE" smtClean="0"/>
              <a:t>05.09.2020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6721EFE-998A-4E45-9664-67E628F02F1D}" type="slidenum">
              <a:rPr lang="de-DE" smtClean="0"/>
              <a:t>‹Nr.›</a:t>
            </a:fld>
            <a:endParaRPr lang="de-DE"/>
          </a:p>
        </p:txBody>
      </p:sp>
    </p:spTree>
    <p:extLst>
      <p:ext uri="{BB962C8B-B14F-4D97-AF65-F5344CB8AC3E}">
        <p14:creationId xmlns:p14="http://schemas.microsoft.com/office/powerpoint/2010/main" val="3874303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32BC7C50-A2AA-4C7E-ADD5-23989DF02E23}" type="datetimeFigureOut">
              <a:rPr lang="de-DE" smtClean="0"/>
              <a:t>05.09.2020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6721EFE-998A-4E45-9664-67E628F02F1D}" type="slidenum">
              <a:rPr lang="de-DE" smtClean="0"/>
              <a:t>‹Nr.›</a:t>
            </a:fld>
            <a:endParaRPr lang="de-DE"/>
          </a:p>
        </p:txBody>
      </p:sp>
    </p:spTree>
    <p:extLst>
      <p:ext uri="{BB962C8B-B14F-4D97-AF65-F5344CB8AC3E}">
        <p14:creationId xmlns:p14="http://schemas.microsoft.com/office/powerpoint/2010/main" val="3493861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BC7C50-A2AA-4C7E-ADD5-23989DF02E23}" type="datetimeFigureOut">
              <a:rPr lang="de-DE" smtClean="0"/>
              <a:t>05.09.2020</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21EFE-998A-4E45-9664-67E628F02F1D}" type="slidenum">
              <a:rPr lang="de-DE" smtClean="0"/>
              <a:t>‹Nr.›</a:t>
            </a:fld>
            <a:endParaRPr lang="de-DE"/>
          </a:p>
        </p:txBody>
      </p:sp>
    </p:spTree>
    <p:extLst>
      <p:ext uri="{BB962C8B-B14F-4D97-AF65-F5344CB8AC3E}">
        <p14:creationId xmlns:p14="http://schemas.microsoft.com/office/powerpoint/2010/main" val="1807404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12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7.xml"/><Relationship Id="rId4" Type="http://schemas.openxmlformats.org/officeDocument/2006/relationships/image" Target="../media/image198.jpeg"/></Relationships>
</file>

<file path=ppt/slides/_rels/slide14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9.png"/><Relationship Id="rId4" Type="http://schemas.openxmlformats.org/officeDocument/2006/relationships/image" Target="../media/image198.jpeg"/></Relationships>
</file>

<file path=ppt/slides/_rels/slide14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56.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hyperlink" Target="../2020/2020%20April%20-%20Ahrsteig%20Ahrradweg/Die%20Vierzehn%20Nothelfer%20sind%20vierzehn%20Heilige%20aus%20dem%20zweiten%20bis%20vierten%20Jahrhundert.docx" TargetMode="External"/><Relationship Id="rId4" Type="http://schemas.openxmlformats.org/officeDocument/2006/relationships/image" Target="../media/image93.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7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7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www.wikiwand.com/de/Erzbistum_K%C3%B6ln" TargetMode="External"/><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hyperlink" Target="https://www.wikiwand.com/de/Pf%C3%A4lzischer_Erbfolgekrieg"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9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77712" cy="6858000"/>
          </a:xfrm>
          <a:prstGeom prst="rect">
            <a:avLst/>
          </a:prstGeom>
        </p:spPr>
      </p:pic>
    </p:spTree>
    <p:extLst>
      <p:ext uri="{BB962C8B-B14F-4D97-AF65-F5344CB8AC3E}">
        <p14:creationId xmlns:p14="http://schemas.microsoft.com/office/powerpoint/2010/main" val="4197007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3" name="Textfeld 2"/>
          <p:cNvSpPr txBox="1"/>
          <p:nvPr/>
        </p:nvSpPr>
        <p:spPr>
          <a:xfrm>
            <a:off x="7055224" y="5880847"/>
            <a:ext cx="5585012" cy="646331"/>
          </a:xfrm>
          <a:prstGeom prst="rect">
            <a:avLst/>
          </a:prstGeom>
          <a:noFill/>
        </p:spPr>
        <p:txBody>
          <a:bodyPr wrap="square" rtlCol="0">
            <a:spAutoFit/>
          </a:bodyPr>
          <a:lstStyle/>
          <a:p>
            <a:r>
              <a:rPr lang="de-DE" sz="3600" dirty="0" smtClean="0">
                <a:solidFill>
                  <a:schemeClr val="bg1"/>
                </a:solidFill>
              </a:rPr>
              <a:t>Die Weser bei </a:t>
            </a:r>
            <a:r>
              <a:rPr lang="de-DE" sz="3600" dirty="0" err="1" smtClean="0">
                <a:solidFill>
                  <a:schemeClr val="bg1"/>
                </a:solidFill>
              </a:rPr>
              <a:t>Pepinster</a:t>
            </a:r>
            <a:endParaRPr lang="de-DE" sz="3600" dirty="0">
              <a:solidFill>
                <a:schemeClr val="bg1"/>
              </a:solidFill>
            </a:endParaRPr>
          </a:p>
        </p:txBody>
      </p:sp>
    </p:spTree>
    <p:extLst>
      <p:ext uri="{BB962C8B-B14F-4D97-AF65-F5344CB8AC3E}">
        <p14:creationId xmlns:p14="http://schemas.microsoft.com/office/powerpoint/2010/main" val="42463811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7619038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595086" y="5588000"/>
            <a:ext cx="3007105" cy="646331"/>
          </a:xfrm>
          <a:prstGeom prst="rect">
            <a:avLst/>
          </a:prstGeom>
          <a:solidFill>
            <a:schemeClr val="bg1">
              <a:alpha val="62000"/>
            </a:schemeClr>
          </a:solidFill>
        </p:spPr>
        <p:txBody>
          <a:bodyPr wrap="none" rtlCol="0">
            <a:spAutoFit/>
          </a:bodyPr>
          <a:lstStyle/>
          <a:p>
            <a:r>
              <a:rPr lang="de-DE" sz="3600" dirty="0" smtClean="0"/>
              <a:t>Brücke in </a:t>
            </a:r>
            <a:r>
              <a:rPr lang="de-DE" sz="3600" dirty="0" err="1" smtClean="0"/>
              <a:t>Insul</a:t>
            </a:r>
            <a:r>
              <a:rPr lang="de-DE" sz="3600" dirty="0" smtClean="0"/>
              <a:t> </a:t>
            </a:r>
            <a:endParaRPr lang="de-DE" sz="3600" dirty="0"/>
          </a:p>
        </p:txBody>
      </p:sp>
    </p:spTree>
    <p:extLst>
      <p:ext uri="{BB962C8B-B14F-4D97-AF65-F5344CB8AC3E}">
        <p14:creationId xmlns:p14="http://schemas.microsoft.com/office/powerpoint/2010/main" val="31112068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507511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48973394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feld 4"/>
          <p:cNvSpPr txBox="1"/>
          <p:nvPr/>
        </p:nvSpPr>
        <p:spPr>
          <a:xfrm>
            <a:off x="445094" y="4981903"/>
            <a:ext cx="5650906" cy="1446550"/>
          </a:xfrm>
          <a:prstGeom prst="rect">
            <a:avLst/>
          </a:prstGeom>
          <a:noFill/>
        </p:spPr>
        <p:txBody>
          <a:bodyPr wrap="none" rtlCol="0">
            <a:spAutoFit/>
          </a:bodyPr>
          <a:lstStyle/>
          <a:p>
            <a:r>
              <a:rPr lang="de-DE" sz="4400" dirty="0" smtClean="0">
                <a:solidFill>
                  <a:schemeClr val="bg1"/>
                </a:solidFill>
              </a:rPr>
              <a:t>Tag 4,  8.4.2020</a:t>
            </a:r>
          </a:p>
          <a:p>
            <a:r>
              <a:rPr lang="de-DE" sz="4400" dirty="0" err="1" smtClean="0">
                <a:solidFill>
                  <a:schemeClr val="bg1"/>
                </a:solidFill>
              </a:rPr>
              <a:t>Altenahr</a:t>
            </a:r>
            <a:r>
              <a:rPr lang="de-DE" sz="4400" dirty="0" smtClean="0">
                <a:solidFill>
                  <a:schemeClr val="bg1"/>
                </a:solidFill>
              </a:rPr>
              <a:t> - </a:t>
            </a:r>
            <a:r>
              <a:rPr lang="de-DE" sz="4400" dirty="0" err="1" smtClean="0">
                <a:solidFill>
                  <a:schemeClr val="bg1"/>
                </a:solidFill>
              </a:rPr>
              <a:t>Walporzheim</a:t>
            </a:r>
            <a:endParaRPr lang="de-DE" sz="4400" dirty="0">
              <a:solidFill>
                <a:schemeClr val="bg1"/>
              </a:solidFill>
            </a:endParaRPr>
          </a:p>
        </p:txBody>
      </p:sp>
    </p:spTree>
    <p:extLst>
      <p:ext uri="{BB962C8B-B14F-4D97-AF65-F5344CB8AC3E}">
        <p14:creationId xmlns:p14="http://schemas.microsoft.com/office/powerpoint/2010/main" val="412691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847491">
            <a:off x="9044979" y="3558039"/>
            <a:ext cx="3442450" cy="31824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177189" y="6080728"/>
            <a:ext cx="7610977" cy="584775"/>
          </a:xfrm>
          <a:prstGeom prst="rect">
            <a:avLst/>
          </a:prstGeom>
          <a:solidFill>
            <a:schemeClr val="bg1">
              <a:alpha val="73000"/>
            </a:schemeClr>
          </a:solidFill>
        </p:spPr>
        <p:txBody>
          <a:bodyPr wrap="square" rtlCol="0">
            <a:spAutoFit/>
          </a:bodyPr>
          <a:lstStyle/>
          <a:p>
            <a:r>
              <a:rPr lang="de-DE" sz="3200" dirty="0" smtClean="0"/>
              <a:t>Von </a:t>
            </a:r>
            <a:r>
              <a:rPr lang="de-DE" sz="3200" dirty="0" err="1" smtClean="0"/>
              <a:t>Altenahr</a:t>
            </a:r>
            <a:r>
              <a:rPr lang="de-DE" sz="3200" dirty="0" smtClean="0"/>
              <a:t> </a:t>
            </a:r>
            <a:r>
              <a:rPr lang="de-DE" sz="3200" dirty="0"/>
              <a:t>aus mit dem Rad </a:t>
            </a:r>
            <a:r>
              <a:rPr lang="de-DE" sz="3200" dirty="0" smtClean="0"/>
              <a:t>flussabwärts</a:t>
            </a:r>
            <a:endParaRPr lang="de-DE" sz="3200" dirty="0"/>
          </a:p>
        </p:txBody>
      </p:sp>
    </p:spTree>
    <p:extLst>
      <p:ext uri="{BB962C8B-B14F-4D97-AF65-F5344CB8AC3E}">
        <p14:creationId xmlns:p14="http://schemas.microsoft.com/office/powerpoint/2010/main" val="294890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9756274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0151645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r="-454"/>
          <a:stretch/>
        </p:blipFill>
        <p:spPr>
          <a:xfrm>
            <a:off x="424871" y="152485"/>
            <a:ext cx="9587347" cy="60261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6426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007791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1082551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10940248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0075439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Tree>
    <p:extLst>
      <p:ext uri="{BB962C8B-B14F-4D97-AF65-F5344CB8AC3E}">
        <p14:creationId xmlns:p14="http://schemas.microsoft.com/office/powerpoint/2010/main" val="141175678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25511" y="2112353"/>
            <a:ext cx="6175958" cy="35939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6932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par>
                          <p:cTn id="10" fill="hold">
                            <p:stCondLst>
                              <p:cond delay="1500"/>
                            </p:stCondLst>
                            <p:childTnLst>
                              <p:par>
                                <p:cTn id="11" presetID="49" presetClass="path" presetSubtype="0" accel="50000" decel="50000" fill="hold" nodeType="afterEffect">
                                  <p:stCondLst>
                                    <p:cond delay="500"/>
                                  </p:stCondLst>
                                  <p:childTnLst>
                                    <p:animMotion origin="layout" path="M 0 0 L 0.25 0.25 E" pathEditMode="relative" ptsTypes="">
                                      <p:cBhvr>
                                        <p:cTn id="12"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018800" y="2134108"/>
            <a:ext cx="6300030" cy="35389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81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647269" y="1517163"/>
            <a:ext cx="6232966" cy="3852333"/>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74866" y="1571143"/>
            <a:ext cx="6160764" cy="36721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815570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09068615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9200" y="1361773"/>
            <a:ext cx="8087711" cy="574377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8800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92558100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5272274" y="5829450"/>
            <a:ext cx="6592623" cy="830997"/>
          </a:xfrm>
          <a:prstGeom prst="rect">
            <a:avLst/>
          </a:prstGeom>
          <a:noFill/>
        </p:spPr>
        <p:txBody>
          <a:bodyPr wrap="square" rtlCol="0">
            <a:spAutoFit/>
          </a:bodyPr>
          <a:lstStyle/>
          <a:p>
            <a:r>
              <a:rPr lang="de-DE" sz="2400" dirty="0" smtClean="0">
                <a:solidFill>
                  <a:schemeClr val="bg1"/>
                </a:solidFill>
              </a:rPr>
              <a:t>An der Krausberghütte des Eifelvereins bei </a:t>
            </a:r>
            <a:r>
              <a:rPr lang="de-DE" sz="2400" dirty="0" err="1" smtClean="0">
                <a:solidFill>
                  <a:schemeClr val="bg1"/>
                </a:solidFill>
              </a:rPr>
              <a:t>Dernau</a:t>
            </a:r>
            <a:r>
              <a:rPr lang="de-DE" sz="2400" dirty="0" smtClean="0">
                <a:solidFill>
                  <a:schemeClr val="bg1"/>
                </a:solidFill>
              </a:rPr>
              <a:t>– </a:t>
            </a:r>
            <a:br>
              <a:rPr lang="de-DE" sz="2400" dirty="0" smtClean="0">
                <a:solidFill>
                  <a:schemeClr val="bg1"/>
                </a:solidFill>
              </a:rPr>
            </a:br>
            <a:r>
              <a:rPr lang="de-DE" sz="2400" dirty="0" smtClean="0">
                <a:solidFill>
                  <a:schemeClr val="bg1"/>
                </a:solidFill>
              </a:rPr>
              <a:t>alles geschlossen : ich war so gut wie alleine !</a:t>
            </a:r>
            <a:endParaRPr lang="de-DE" sz="2400" dirty="0">
              <a:solidFill>
                <a:schemeClr val="bg1"/>
              </a:solidFill>
            </a:endParaRPr>
          </a:p>
        </p:txBody>
      </p:sp>
    </p:spTree>
    <p:extLst>
      <p:ext uri="{BB962C8B-B14F-4D97-AF65-F5344CB8AC3E}">
        <p14:creationId xmlns:p14="http://schemas.microsoft.com/office/powerpoint/2010/main" val="2581944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5719482" y="6024281"/>
            <a:ext cx="5988306" cy="523220"/>
          </a:xfrm>
          <a:prstGeom prst="rect">
            <a:avLst/>
          </a:prstGeom>
          <a:noFill/>
        </p:spPr>
        <p:txBody>
          <a:bodyPr wrap="none" rtlCol="0">
            <a:spAutoFit/>
          </a:bodyPr>
          <a:lstStyle/>
          <a:p>
            <a:r>
              <a:rPr lang="de-DE" sz="2800" dirty="0" smtClean="0">
                <a:solidFill>
                  <a:schemeClr val="bg1"/>
                </a:solidFill>
              </a:rPr>
              <a:t>Die Weser zwischen </a:t>
            </a:r>
            <a:r>
              <a:rPr lang="de-DE" sz="2800" dirty="0" err="1" smtClean="0">
                <a:solidFill>
                  <a:schemeClr val="bg1"/>
                </a:solidFill>
              </a:rPr>
              <a:t>Verviers</a:t>
            </a:r>
            <a:r>
              <a:rPr lang="de-DE" sz="2800" dirty="0" smtClean="0">
                <a:solidFill>
                  <a:schemeClr val="bg1"/>
                </a:solidFill>
              </a:rPr>
              <a:t> und Eupen</a:t>
            </a:r>
            <a:endParaRPr lang="de-DE" sz="2800" dirty="0">
              <a:solidFill>
                <a:schemeClr val="bg1"/>
              </a:solidFill>
            </a:endParaRPr>
          </a:p>
        </p:txBody>
      </p:sp>
    </p:spTree>
    <p:extLst>
      <p:ext uri="{BB962C8B-B14F-4D97-AF65-F5344CB8AC3E}">
        <p14:creationId xmlns:p14="http://schemas.microsoft.com/office/powerpoint/2010/main" val="169539200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75297742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3823157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81738568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013899" y="5898995"/>
            <a:ext cx="5069849" cy="584775"/>
          </a:xfrm>
          <a:prstGeom prst="rect">
            <a:avLst/>
          </a:prstGeom>
          <a:solidFill>
            <a:schemeClr val="accent6">
              <a:lumMod val="20000"/>
              <a:lumOff val="80000"/>
              <a:alpha val="77000"/>
            </a:schemeClr>
          </a:solidFill>
        </p:spPr>
        <p:txBody>
          <a:bodyPr wrap="none" rtlCol="0">
            <a:spAutoFit/>
          </a:bodyPr>
          <a:lstStyle/>
          <a:p>
            <a:r>
              <a:rPr lang="de-DE" sz="3200" dirty="0" smtClean="0"/>
              <a:t>St. </a:t>
            </a:r>
            <a:r>
              <a:rPr lang="de-DE" sz="3200" dirty="0" err="1" smtClean="0"/>
              <a:t>Jodokus</a:t>
            </a:r>
            <a:r>
              <a:rPr lang="de-DE" sz="3200" dirty="0" smtClean="0"/>
              <a:t> – Kapelle  </a:t>
            </a:r>
            <a:r>
              <a:rPr lang="de-DE" sz="3200" dirty="0" err="1" smtClean="0"/>
              <a:t>Dernau</a:t>
            </a:r>
            <a:endParaRPr lang="de-DE" sz="3200" dirty="0"/>
          </a:p>
        </p:txBody>
      </p:sp>
    </p:spTree>
    <p:extLst>
      <p:ext uri="{BB962C8B-B14F-4D97-AF65-F5344CB8AC3E}">
        <p14:creationId xmlns:p14="http://schemas.microsoft.com/office/powerpoint/2010/main" val="56112763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943591" y="1588314"/>
            <a:ext cx="6098972" cy="3744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335216" y="1570050"/>
            <a:ext cx="6069724" cy="3810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982438" y="5802143"/>
            <a:ext cx="1538755" cy="707886"/>
          </a:xfrm>
          <a:prstGeom prst="rect">
            <a:avLst/>
          </a:prstGeom>
          <a:noFill/>
        </p:spPr>
        <p:txBody>
          <a:bodyPr wrap="none" rtlCol="0">
            <a:spAutoFit/>
          </a:bodyPr>
          <a:lstStyle/>
          <a:p>
            <a:r>
              <a:rPr lang="de-DE" sz="2000" dirty="0" smtClean="0"/>
              <a:t>Wiesen- </a:t>
            </a:r>
          </a:p>
          <a:p>
            <a:r>
              <a:rPr lang="de-DE" sz="2000" dirty="0" err="1" smtClean="0"/>
              <a:t>schaumkraut</a:t>
            </a:r>
            <a:endParaRPr lang="de-DE" sz="2000" dirty="0"/>
          </a:p>
        </p:txBody>
      </p:sp>
    </p:spTree>
    <p:extLst>
      <p:ext uri="{BB962C8B-B14F-4D97-AF65-F5344CB8AC3E}">
        <p14:creationId xmlns:p14="http://schemas.microsoft.com/office/powerpoint/2010/main" val="40937079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08300749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367821" y="1709014"/>
            <a:ext cx="6238212" cy="35041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021851" y="-63797"/>
            <a:ext cx="4450469" cy="1028518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186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0869" y="1292772"/>
            <a:ext cx="11350978" cy="4493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feld 2"/>
          <p:cNvSpPr txBox="1"/>
          <p:nvPr/>
        </p:nvSpPr>
        <p:spPr>
          <a:xfrm>
            <a:off x="1129553" y="6042212"/>
            <a:ext cx="4171719" cy="584775"/>
          </a:xfrm>
          <a:prstGeom prst="rect">
            <a:avLst/>
          </a:prstGeom>
          <a:noFill/>
        </p:spPr>
        <p:txBody>
          <a:bodyPr wrap="none" rtlCol="0">
            <a:spAutoFit/>
          </a:bodyPr>
          <a:lstStyle/>
          <a:p>
            <a:r>
              <a:rPr lang="de-DE" sz="3200" dirty="0" smtClean="0"/>
              <a:t>Natter beim Sonnenbad</a:t>
            </a:r>
            <a:endParaRPr lang="de-DE" sz="3200" dirty="0"/>
          </a:p>
        </p:txBody>
      </p:sp>
    </p:spTree>
    <p:extLst>
      <p:ext uri="{BB962C8B-B14F-4D97-AF65-F5344CB8AC3E}">
        <p14:creationId xmlns:p14="http://schemas.microsoft.com/office/powerpoint/2010/main" val="149926429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07798" y="-1388962"/>
            <a:ext cx="6863788" cy="74800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905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385096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032638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501805" y="6289288"/>
            <a:ext cx="6046142" cy="523220"/>
          </a:xfrm>
          <a:prstGeom prst="rect">
            <a:avLst/>
          </a:prstGeom>
          <a:noFill/>
        </p:spPr>
        <p:txBody>
          <a:bodyPr wrap="none" rtlCol="0">
            <a:spAutoFit/>
          </a:bodyPr>
          <a:lstStyle/>
          <a:p>
            <a:r>
              <a:rPr lang="de-DE" sz="2800" dirty="0" smtClean="0">
                <a:solidFill>
                  <a:schemeClr val="bg1"/>
                </a:solidFill>
              </a:rPr>
              <a:t>Rech – auch dieser Ort ist menschenleer</a:t>
            </a:r>
            <a:endParaRPr lang="de-DE" sz="2800" dirty="0">
              <a:solidFill>
                <a:schemeClr val="bg1"/>
              </a:solidFill>
            </a:endParaRPr>
          </a:p>
        </p:txBody>
      </p:sp>
    </p:spTree>
    <p:extLst>
      <p:ext uri="{BB962C8B-B14F-4D97-AF65-F5344CB8AC3E}">
        <p14:creationId xmlns:p14="http://schemas.microsoft.com/office/powerpoint/2010/main" val="11728116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247" y="290789"/>
            <a:ext cx="11666483" cy="5534570"/>
          </a:xfrm>
          <a:prstGeom prst="rect">
            <a:avLst/>
          </a:prstGeom>
          <a:ln>
            <a:noFill/>
          </a:ln>
          <a:effectLst>
            <a:outerShdw blurRad="292100" dist="139700" dir="2700000" algn="tl" rotWithShape="0">
              <a:srgbClr val="333333">
                <a:alpha val="65000"/>
              </a:srgbClr>
            </a:outerShdw>
          </a:effectLst>
        </p:spPr>
      </p:pic>
      <p:sp>
        <p:nvSpPr>
          <p:cNvPr id="4" name="Rechteck 3"/>
          <p:cNvSpPr/>
          <p:nvPr/>
        </p:nvSpPr>
        <p:spPr>
          <a:xfrm>
            <a:off x="496457" y="6019065"/>
            <a:ext cx="8747395" cy="584775"/>
          </a:xfrm>
          <a:prstGeom prst="rect">
            <a:avLst/>
          </a:prstGeom>
        </p:spPr>
        <p:txBody>
          <a:bodyPr wrap="none">
            <a:spAutoFit/>
          </a:bodyPr>
          <a:lstStyle/>
          <a:p>
            <a:r>
              <a:rPr lang="de-DE" sz="3200" dirty="0"/>
              <a:t>Blick vom </a:t>
            </a:r>
            <a:r>
              <a:rPr lang="de-DE" sz="3200" dirty="0" err="1"/>
              <a:t>Schrock</a:t>
            </a:r>
            <a:r>
              <a:rPr lang="de-DE" sz="3200" dirty="0"/>
              <a:t> auf </a:t>
            </a:r>
            <a:r>
              <a:rPr lang="de-DE" sz="3200" dirty="0" smtClean="0"/>
              <a:t>die Ahrschleife bei </a:t>
            </a:r>
            <a:r>
              <a:rPr lang="de-DE" sz="3200" dirty="0" err="1" smtClean="0"/>
              <a:t>Mayschoß</a:t>
            </a:r>
            <a:endParaRPr lang="de-DE" sz="3200" dirty="0"/>
          </a:p>
        </p:txBody>
      </p:sp>
    </p:spTree>
    <p:extLst>
      <p:ext uri="{BB962C8B-B14F-4D97-AF65-F5344CB8AC3E}">
        <p14:creationId xmlns:p14="http://schemas.microsoft.com/office/powerpoint/2010/main" val="76372970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437" y="4703"/>
            <a:ext cx="8432800" cy="55555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Pfeil nach rechts 3"/>
          <p:cNvSpPr/>
          <p:nvPr/>
        </p:nvSpPr>
        <p:spPr>
          <a:xfrm rot="13280865" flipV="1">
            <a:off x="2817675" y="3684928"/>
            <a:ext cx="6991099" cy="148233"/>
          </a:xfrm>
          <a:prstGeom prst="rightArrow">
            <a:avLst>
              <a:gd name="adj1" fmla="val 50000"/>
              <a:gd name="adj2" fmla="val 173739"/>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5" name="Textfeld 4"/>
          <p:cNvSpPr txBox="1"/>
          <p:nvPr/>
        </p:nvSpPr>
        <p:spPr>
          <a:xfrm>
            <a:off x="8986346" y="6171705"/>
            <a:ext cx="2083443" cy="584775"/>
          </a:xfrm>
          <a:prstGeom prst="rect">
            <a:avLst/>
          </a:prstGeom>
          <a:noFill/>
        </p:spPr>
        <p:txBody>
          <a:bodyPr wrap="square" rtlCol="0">
            <a:spAutoFit/>
          </a:bodyPr>
          <a:lstStyle/>
          <a:p>
            <a:r>
              <a:rPr lang="de-DE" sz="3200" dirty="0" smtClean="0">
                <a:solidFill>
                  <a:schemeClr val="bg1"/>
                </a:solidFill>
              </a:rPr>
              <a:t>Teufelsloch</a:t>
            </a:r>
            <a:endParaRPr lang="de-DE" sz="3200" dirty="0">
              <a:solidFill>
                <a:schemeClr val="bg1"/>
              </a:solidFill>
            </a:endParaRPr>
          </a:p>
        </p:txBody>
      </p:sp>
      <p:sp>
        <p:nvSpPr>
          <p:cNvPr id="7" name="Textfeld 6"/>
          <p:cNvSpPr txBox="1"/>
          <p:nvPr/>
        </p:nvSpPr>
        <p:spPr>
          <a:xfrm>
            <a:off x="7048981" y="251661"/>
            <a:ext cx="4944989" cy="5847755"/>
          </a:xfrm>
          <a:prstGeom prst="rect">
            <a:avLst/>
          </a:prstGeom>
          <a:solidFill>
            <a:schemeClr val="bg1">
              <a:alpha val="51000"/>
            </a:schemeClr>
          </a:solidFill>
        </p:spPr>
        <p:txBody>
          <a:bodyPr wrap="square" rtlCol="0">
            <a:spAutoFit/>
          </a:bodyPr>
          <a:lstStyle/>
          <a:p>
            <a:r>
              <a:rPr lang="de-DE" sz="2200" b="1" dirty="0"/>
              <a:t>Das </a:t>
            </a:r>
            <a:r>
              <a:rPr lang="de-DE" sz="2200" b="1" dirty="0" smtClean="0"/>
              <a:t>Teufelsloch</a:t>
            </a:r>
            <a:r>
              <a:rPr lang="de-DE" sz="2200" dirty="0"/>
              <a:t/>
            </a:r>
            <a:br>
              <a:rPr lang="de-DE" sz="2200" dirty="0"/>
            </a:br>
            <a:r>
              <a:rPr lang="de-DE" sz="2200" dirty="0"/>
              <a:t>Der Teufel suchte einst das Tal der Ahr auf und fand an Land und Leuten, vor allem aber am vorzüglichen Rotwein derart Gefallen, dass er darüber seine Heimkehr vergaß. Da näherte sich ihm eines Tages, als er auf dem Berg gegenüber der Burg Are ruhte, seine Großmutter in der Gestalt einer schönen Jungfrau. In den Armen des verliebten Teufels verwandelte sie sich schnell in die ihm nur allzu gut bekannte, widerwärtige Alte zurück. Erbost packte er die Großmutter und schleuderte sie durch die Felswand hinunter in die Hölle zurück. So entstand das Teufelsloch, das bis heute oberhalb von </a:t>
            </a:r>
            <a:r>
              <a:rPr lang="de-DE" sz="2200" dirty="0" err="1"/>
              <a:t>Altenahr</a:t>
            </a:r>
            <a:r>
              <a:rPr lang="de-DE" sz="2200" dirty="0"/>
              <a:t> zu sehen ist.</a:t>
            </a:r>
          </a:p>
        </p:txBody>
      </p:sp>
    </p:spTree>
    <p:extLst>
      <p:ext uri="{BB962C8B-B14F-4D97-AF65-F5344CB8AC3E}">
        <p14:creationId xmlns:p14="http://schemas.microsoft.com/office/powerpoint/2010/main" val="164232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6" presetClass="emph" presetSubtype="0" fill="hold" nodeType="withEffect">
                                  <p:stCondLst>
                                    <p:cond delay="0"/>
                                  </p:stCondLst>
                                  <p:childTnLst>
                                    <p:animScale>
                                      <p:cBhvr>
                                        <p:cTn id="11" dur="2000" fill="hold"/>
                                        <p:tgtEl>
                                          <p:spTgt spid="2"/>
                                        </p:tgtEl>
                                      </p:cBhvr>
                                      <p:by x="150000" y="150000"/>
                                    </p:animScale>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p:cNvSpPr txBox="1"/>
          <p:nvPr/>
        </p:nvSpPr>
        <p:spPr>
          <a:xfrm>
            <a:off x="425669" y="5770179"/>
            <a:ext cx="3966855" cy="707886"/>
          </a:xfrm>
          <a:prstGeom prst="rect">
            <a:avLst/>
          </a:prstGeom>
          <a:noFill/>
        </p:spPr>
        <p:txBody>
          <a:bodyPr wrap="none" rtlCol="0">
            <a:spAutoFit/>
          </a:bodyPr>
          <a:lstStyle/>
          <a:p>
            <a:r>
              <a:rPr lang="de-DE" sz="4000" dirty="0" smtClean="0">
                <a:solidFill>
                  <a:schemeClr val="bg1"/>
                </a:solidFill>
              </a:rPr>
              <a:t>Blick auf Burg Are </a:t>
            </a:r>
            <a:endParaRPr lang="de-DE" sz="4000" dirty="0">
              <a:solidFill>
                <a:schemeClr val="bg1"/>
              </a:solidFill>
            </a:endParaRPr>
          </a:p>
        </p:txBody>
      </p:sp>
      <p:sp>
        <p:nvSpPr>
          <p:cNvPr id="5" name="Textfeld 4"/>
          <p:cNvSpPr txBox="1"/>
          <p:nvPr/>
        </p:nvSpPr>
        <p:spPr>
          <a:xfrm>
            <a:off x="4638906" y="140027"/>
            <a:ext cx="7394589" cy="6186309"/>
          </a:xfrm>
          <a:prstGeom prst="rect">
            <a:avLst/>
          </a:prstGeom>
          <a:solidFill>
            <a:schemeClr val="bg1">
              <a:alpha val="67000"/>
            </a:schemeClr>
          </a:solidFill>
        </p:spPr>
        <p:txBody>
          <a:bodyPr wrap="square" rtlCol="0">
            <a:spAutoFit/>
          </a:bodyPr>
          <a:lstStyle/>
          <a:p>
            <a:r>
              <a:rPr lang="de-DE" sz="2200" dirty="0" smtClean="0"/>
              <a:t>Die </a:t>
            </a:r>
            <a:r>
              <a:rPr lang="de-DE" sz="2200" b="1" dirty="0" smtClean="0"/>
              <a:t>Burg </a:t>
            </a:r>
            <a:r>
              <a:rPr lang="de-DE" sz="2200" b="1" dirty="0" smtClean="0"/>
              <a:t>Are </a:t>
            </a:r>
            <a:r>
              <a:rPr lang="de-DE" sz="2200" dirty="0" smtClean="0"/>
              <a:t>wurde von 1095 bis 1105 von Graf Dietrich I. von Are erbaut und 1121 erstmals urkundlich. 1246 schenkte Graf Friedrich von Hochstaden, Propst zu Xanten, unter Zustimmung seines Bruders Konrad von Are-Hochstaden die Grafschaft mit den Burgen Are, Hardt und Hochstaden dem </a:t>
            </a:r>
            <a:r>
              <a:rPr lang="de-DE" sz="2200" dirty="0" err="1" smtClean="0"/>
              <a:t>Erzstift</a:t>
            </a:r>
            <a:r>
              <a:rPr lang="de-DE" sz="2200" dirty="0" smtClean="0"/>
              <a:t> Köln. Die Erzbischöfe von Köln verpfändeten die Burg Are .Die Pfandnehmer wurden jeweils als Amtmännern eingesetzt und </a:t>
            </a:r>
            <a:r>
              <a:rPr lang="de-DE" sz="2200" dirty="0" err="1" smtClean="0"/>
              <a:t>bewohntn</a:t>
            </a:r>
            <a:r>
              <a:rPr lang="de-DE" sz="2200" dirty="0" smtClean="0"/>
              <a:t> auch vielfach die Burg. Einige Angehörige der von Are waren im 14. und 16. Jahrhundert zeitweise Pfandnehmer der Burg. Die Erweiterungsbauten mit umfassender Wehrmauer wurden in kurkölnischer Zeit während des 14. und 15. Jahrhunderts zum Schutz der kurkölnischen Besitzungen im Ahrgebiet errichtet. 1690 und dann im span. Erbfolgekrieg wurde die Burt mehrfach durch französische Truppen erobert . 1706 übernahmen kurkölnische Truppen die Burg und machten die Gegen unsicher. Aus diesem Grunde ließ Kurfürst Joseph Clemens von Bayern 1714 die Mauern im Einvernehmen mit den Dorfbewohnern sprengen. Seither ist die Burg eine Ruine. </a:t>
            </a:r>
            <a:r>
              <a:rPr lang="de-DE" sz="2200" dirty="0"/>
              <a:t> </a:t>
            </a:r>
          </a:p>
        </p:txBody>
      </p:sp>
    </p:spTree>
    <p:extLst>
      <p:ext uri="{BB962C8B-B14F-4D97-AF65-F5344CB8AC3E}">
        <p14:creationId xmlns:p14="http://schemas.microsoft.com/office/powerpoint/2010/main" val="36622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67497" y="1448449"/>
            <a:ext cx="6321941" cy="3957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483331" y="1408880"/>
            <a:ext cx="6321939" cy="4036616"/>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571338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023300" y="1576710"/>
            <a:ext cx="6321940" cy="3900953"/>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21686" y="1560376"/>
            <a:ext cx="6321942" cy="39336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471066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04477059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3" name="Textfeld 2"/>
          <p:cNvSpPr txBox="1"/>
          <p:nvPr/>
        </p:nvSpPr>
        <p:spPr>
          <a:xfrm>
            <a:off x="662152" y="5990897"/>
            <a:ext cx="5105115" cy="523220"/>
          </a:xfrm>
          <a:prstGeom prst="rect">
            <a:avLst/>
          </a:prstGeom>
          <a:solidFill>
            <a:schemeClr val="bg1">
              <a:alpha val="85000"/>
            </a:schemeClr>
          </a:solidFill>
        </p:spPr>
        <p:txBody>
          <a:bodyPr wrap="none" rtlCol="0">
            <a:spAutoFit/>
          </a:bodyPr>
          <a:lstStyle/>
          <a:p>
            <a:r>
              <a:rPr lang="de-DE" sz="2800" dirty="0" smtClean="0"/>
              <a:t>… und wieder zurück in </a:t>
            </a:r>
            <a:r>
              <a:rPr lang="de-DE" sz="2800" dirty="0" err="1" smtClean="0"/>
              <a:t>Altenahr</a:t>
            </a:r>
            <a:r>
              <a:rPr lang="de-DE" sz="2800" dirty="0" smtClean="0"/>
              <a:t> !</a:t>
            </a:r>
            <a:endParaRPr lang="de-DE" sz="2800" dirty="0"/>
          </a:p>
        </p:txBody>
      </p:sp>
    </p:spTree>
    <p:extLst>
      <p:ext uri="{BB962C8B-B14F-4D97-AF65-F5344CB8AC3E}">
        <p14:creationId xmlns:p14="http://schemas.microsoft.com/office/powerpoint/2010/main" val="253119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hteck 1"/>
          <p:cNvSpPr/>
          <p:nvPr/>
        </p:nvSpPr>
        <p:spPr>
          <a:xfrm>
            <a:off x="517912" y="4927511"/>
            <a:ext cx="10746988" cy="2062103"/>
          </a:xfrm>
          <a:prstGeom prst="rect">
            <a:avLst/>
          </a:prstGeom>
        </p:spPr>
        <p:txBody>
          <a:bodyPr wrap="square">
            <a:spAutoFit/>
          </a:bodyPr>
          <a:lstStyle/>
          <a:p>
            <a:r>
              <a:rPr lang="de-DE" sz="3200" dirty="0">
                <a:solidFill>
                  <a:schemeClr val="bg1"/>
                </a:solidFill>
              </a:rPr>
              <a:t>Tag </a:t>
            </a:r>
            <a:r>
              <a:rPr lang="de-DE" sz="3200" dirty="0" smtClean="0">
                <a:solidFill>
                  <a:schemeClr val="bg1"/>
                </a:solidFill>
              </a:rPr>
              <a:t>5,  9.4.2020</a:t>
            </a:r>
            <a:endParaRPr lang="de-DE" sz="3200" dirty="0">
              <a:solidFill>
                <a:schemeClr val="bg1"/>
              </a:solidFill>
            </a:endParaRPr>
          </a:p>
          <a:p>
            <a:r>
              <a:rPr lang="de-DE" sz="3200" dirty="0" err="1" smtClean="0">
                <a:solidFill>
                  <a:schemeClr val="bg1"/>
                </a:solidFill>
              </a:rPr>
              <a:t>Sinzig</a:t>
            </a:r>
            <a:r>
              <a:rPr lang="de-DE" sz="3200" dirty="0" smtClean="0">
                <a:solidFill>
                  <a:schemeClr val="bg1"/>
                </a:solidFill>
              </a:rPr>
              <a:t> – </a:t>
            </a:r>
            <a:r>
              <a:rPr lang="de-DE" sz="3200" dirty="0" err="1" smtClean="0">
                <a:solidFill>
                  <a:schemeClr val="bg1"/>
                </a:solidFill>
              </a:rPr>
              <a:t>Walporzheim</a:t>
            </a:r>
            <a:r>
              <a:rPr lang="de-DE" sz="3200" dirty="0" smtClean="0">
                <a:solidFill>
                  <a:schemeClr val="bg1"/>
                </a:solidFill>
              </a:rPr>
              <a:t> zu Fuß</a:t>
            </a:r>
          </a:p>
          <a:p>
            <a:r>
              <a:rPr lang="de-DE" sz="3200" dirty="0" err="1" smtClean="0">
                <a:solidFill>
                  <a:schemeClr val="bg1"/>
                </a:solidFill>
              </a:rPr>
              <a:t>Walporzheim</a:t>
            </a:r>
            <a:r>
              <a:rPr lang="de-DE" sz="3200" dirty="0" smtClean="0">
                <a:solidFill>
                  <a:schemeClr val="bg1"/>
                </a:solidFill>
              </a:rPr>
              <a:t>- </a:t>
            </a:r>
            <a:r>
              <a:rPr lang="de-DE" sz="3200" dirty="0" err="1" smtClean="0">
                <a:solidFill>
                  <a:schemeClr val="bg1"/>
                </a:solidFill>
              </a:rPr>
              <a:t>Sinzig</a:t>
            </a:r>
            <a:r>
              <a:rPr lang="de-DE" sz="3200" dirty="0" smtClean="0">
                <a:solidFill>
                  <a:schemeClr val="bg1"/>
                </a:solidFill>
              </a:rPr>
              <a:t>- Ahrmündung mit dem Rad</a:t>
            </a:r>
          </a:p>
          <a:p>
            <a:endParaRPr lang="de-DE" sz="3200" dirty="0">
              <a:solidFill>
                <a:schemeClr val="bg1"/>
              </a:solidFill>
            </a:endParaRPr>
          </a:p>
        </p:txBody>
      </p:sp>
    </p:spTree>
    <p:extLst>
      <p:ext uri="{BB962C8B-B14F-4D97-AF65-F5344CB8AC3E}">
        <p14:creationId xmlns:p14="http://schemas.microsoft.com/office/powerpoint/2010/main" val="31988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9772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3" name="Textfeld 2"/>
          <p:cNvSpPr txBox="1"/>
          <p:nvPr/>
        </p:nvSpPr>
        <p:spPr>
          <a:xfrm>
            <a:off x="6263951" y="160430"/>
            <a:ext cx="5709705" cy="1446550"/>
          </a:xfrm>
          <a:prstGeom prst="rect">
            <a:avLst/>
          </a:prstGeom>
          <a:noFill/>
        </p:spPr>
        <p:txBody>
          <a:bodyPr wrap="none" rtlCol="0">
            <a:spAutoFit/>
          </a:bodyPr>
          <a:lstStyle/>
          <a:p>
            <a:r>
              <a:rPr lang="de-DE" sz="4400" dirty="0" err="1" smtClean="0"/>
              <a:t>Ahrsteig</a:t>
            </a:r>
            <a:r>
              <a:rPr lang="de-DE" sz="4400" dirty="0" smtClean="0"/>
              <a:t> – Ahrtalradweg</a:t>
            </a:r>
            <a:br>
              <a:rPr lang="de-DE" sz="4400" dirty="0" smtClean="0"/>
            </a:br>
            <a:endParaRPr lang="de-DE" sz="4400" dirty="0" smtClean="0"/>
          </a:p>
        </p:txBody>
      </p:sp>
      <p:sp>
        <p:nvSpPr>
          <p:cNvPr id="4" name="Textfeld 3"/>
          <p:cNvSpPr txBox="1"/>
          <p:nvPr/>
        </p:nvSpPr>
        <p:spPr>
          <a:xfrm>
            <a:off x="412955" y="5103674"/>
            <a:ext cx="8450826" cy="1938992"/>
          </a:xfrm>
          <a:prstGeom prst="rect">
            <a:avLst/>
          </a:prstGeom>
          <a:noFill/>
        </p:spPr>
        <p:txBody>
          <a:bodyPr wrap="square" rtlCol="0">
            <a:spAutoFit/>
          </a:bodyPr>
          <a:lstStyle/>
          <a:p>
            <a:r>
              <a:rPr lang="de-DE" sz="3600" dirty="0">
                <a:solidFill>
                  <a:schemeClr val="bg1"/>
                </a:solidFill>
              </a:rPr>
              <a:t>Tag 1  </a:t>
            </a:r>
            <a:r>
              <a:rPr lang="de-DE" sz="3600" dirty="0" smtClean="0">
                <a:solidFill>
                  <a:schemeClr val="bg1"/>
                </a:solidFill>
              </a:rPr>
              <a:t>- 6.4.2020</a:t>
            </a:r>
            <a:endParaRPr lang="de-DE" sz="3600" dirty="0">
              <a:solidFill>
                <a:schemeClr val="bg1"/>
              </a:solidFill>
            </a:endParaRPr>
          </a:p>
          <a:p>
            <a:r>
              <a:rPr lang="de-DE" sz="2400" dirty="0" err="1">
                <a:solidFill>
                  <a:schemeClr val="bg1"/>
                </a:solidFill>
              </a:rPr>
              <a:t>Aremberg</a:t>
            </a:r>
            <a:r>
              <a:rPr lang="de-DE" sz="2400" dirty="0">
                <a:solidFill>
                  <a:schemeClr val="bg1"/>
                </a:solidFill>
              </a:rPr>
              <a:t> – </a:t>
            </a:r>
            <a:r>
              <a:rPr lang="de-DE" sz="2400" dirty="0" err="1" smtClean="0">
                <a:solidFill>
                  <a:schemeClr val="bg1"/>
                </a:solidFill>
              </a:rPr>
              <a:t>Blankenheim</a:t>
            </a:r>
            <a:r>
              <a:rPr lang="de-DE" sz="2400" dirty="0" smtClean="0">
                <a:solidFill>
                  <a:schemeClr val="bg1"/>
                </a:solidFill>
              </a:rPr>
              <a:t> mit dem Rad</a:t>
            </a:r>
          </a:p>
          <a:p>
            <a:r>
              <a:rPr lang="de-DE" sz="2400" dirty="0" err="1" smtClean="0">
                <a:solidFill>
                  <a:schemeClr val="bg1"/>
                </a:solidFill>
              </a:rPr>
              <a:t>Blankenheim</a:t>
            </a:r>
            <a:r>
              <a:rPr lang="de-DE" sz="2400" dirty="0" smtClean="0">
                <a:solidFill>
                  <a:schemeClr val="bg1"/>
                </a:solidFill>
              </a:rPr>
              <a:t> – </a:t>
            </a:r>
            <a:r>
              <a:rPr lang="de-DE" sz="2400" dirty="0" err="1" smtClean="0">
                <a:solidFill>
                  <a:schemeClr val="bg1"/>
                </a:solidFill>
              </a:rPr>
              <a:t>Aremberg</a:t>
            </a:r>
            <a:r>
              <a:rPr lang="de-DE" sz="2400" dirty="0" smtClean="0">
                <a:solidFill>
                  <a:schemeClr val="bg1"/>
                </a:solidFill>
              </a:rPr>
              <a:t> zu Fuß zurück</a:t>
            </a:r>
            <a:endParaRPr lang="de-DE" sz="2400" dirty="0">
              <a:solidFill>
                <a:schemeClr val="bg1"/>
              </a:solidFill>
            </a:endParaRPr>
          </a:p>
          <a:p>
            <a:endParaRPr lang="de-DE" sz="3600" dirty="0">
              <a:solidFill>
                <a:schemeClr val="bg1"/>
              </a:solidFill>
            </a:endParaRPr>
          </a:p>
        </p:txBody>
      </p:sp>
    </p:spTree>
    <p:extLst>
      <p:ext uri="{BB962C8B-B14F-4D97-AF65-F5344CB8AC3E}">
        <p14:creationId xmlns:p14="http://schemas.microsoft.com/office/powerpoint/2010/main" val="66513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500" fill="hold"/>
                                        <p:tgtEl>
                                          <p:spTgt spid="4"/>
                                        </p:tgtEl>
                                        <p:attrNameLst>
                                          <p:attrName>ppt_x</p:attrName>
                                        </p:attrNameLst>
                                      </p:cBhvr>
                                      <p:tavLst>
                                        <p:tav tm="0">
                                          <p:val>
                                            <p:strVal val="0-#ppt_w/2"/>
                                          </p:val>
                                        </p:tav>
                                        <p:tav tm="100000">
                                          <p:val>
                                            <p:strVal val="#ppt_x"/>
                                          </p:val>
                                        </p:tav>
                                      </p:tavLst>
                                    </p:anim>
                                    <p:anim calcmode="lin" valueType="num">
                                      <p:cBhvr additive="base">
                                        <p:cTn id="13"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995348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93413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581839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286872" y="5791200"/>
            <a:ext cx="3936014" cy="830997"/>
          </a:xfrm>
          <a:prstGeom prst="rect">
            <a:avLst/>
          </a:prstGeom>
          <a:noFill/>
        </p:spPr>
        <p:txBody>
          <a:bodyPr wrap="none" rtlCol="0">
            <a:spAutoFit/>
          </a:bodyPr>
          <a:lstStyle/>
          <a:p>
            <a:r>
              <a:rPr lang="de-DE" sz="2400" dirty="0" smtClean="0">
                <a:solidFill>
                  <a:schemeClr val="bg1"/>
                </a:solidFill>
              </a:rPr>
              <a:t>Hubertus- Kapelle in </a:t>
            </a:r>
            <a:r>
              <a:rPr lang="de-DE" sz="2400" dirty="0" err="1" smtClean="0">
                <a:solidFill>
                  <a:schemeClr val="bg1"/>
                </a:solidFill>
              </a:rPr>
              <a:t>Ehlingen</a:t>
            </a:r>
            <a:r>
              <a:rPr lang="de-DE" sz="2400" dirty="0" smtClean="0">
                <a:solidFill>
                  <a:schemeClr val="bg1"/>
                </a:solidFill>
              </a:rPr>
              <a:t> </a:t>
            </a:r>
            <a:br>
              <a:rPr lang="de-DE" sz="2400" dirty="0" smtClean="0">
                <a:solidFill>
                  <a:schemeClr val="bg1"/>
                </a:solidFill>
              </a:rPr>
            </a:br>
            <a:r>
              <a:rPr lang="de-DE" sz="2400" dirty="0" smtClean="0">
                <a:solidFill>
                  <a:schemeClr val="bg1"/>
                </a:solidFill>
              </a:rPr>
              <a:t>Bad Neuenahr -18. </a:t>
            </a:r>
            <a:r>
              <a:rPr lang="de-DE" sz="2400" dirty="0" err="1" smtClean="0">
                <a:solidFill>
                  <a:schemeClr val="bg1"/>
                </a:solidFill>
              </a:rPr>
              <a:t>Jh</a:t>
            </a:r>
            <a:endParaRPr lang="de-DE" sz="2400" dirty="0">
              <a:solidFill>
                <a:schemeClr val="bg1"/>
              </a:solidFill>
            </a:endParaRPr>
          </a:p>
        </p:txBody>
      </p:sp>
    </p:spTree>
    <p:extLst>
      <p:ext uri="{BB962C8B-B14F-4D97-AF65-F5344CB8AC3E}">
        <p14:creationId xmlns:p14="http://schemas.microsoft.com/office/powerpoint/2010/main" val="7538598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83294" cy="6858000"/>
          </a:xfrm>
          <a:prstGeom prst="rect">
            <a:avLst/>
          </a:prstGeom>
        </p:spPr>
      </p:pic>
      <p:sp>
        <p:nvSpPr>
          <p:cNvPr id="3" name="Textfeld 2"/>
          <p:cNvSpPr txBox="1"/>
          <p:nvPr/>
        </p:nvSpPr>
        <p:spPr>
          <a:xfrm>
            <a:off x="564776" y="6060141"/>
            <a:ext cx="3977243" cy="523220"/>
          </a:xfrm>
          <a:prstGeom prst="rect">
            <a:avLst/>
          </a:prstGeom>
          <a:noFill/>
        </p:spPr>
        <p:txBody>
          <a:bodyPr wrap="none" rtlCol="0">
            <a:spAutoFit/>
          </a:bodyPr>
          <a:lstStyle/>
          <a:p>
            <a:r>
              <a:rPr lang="de-DE" sz="2800" dirty="0" smtClean="0">
                <a:solidFill>
                  <a:schemeClr val="bg1"/>
                </a:solidFill>
              </a:rPr>
              <a:t>Ein Haus im Stil von </a:t>
            </a:r>
            <a:r>
              <a:rPr lang="de-DE" sz="2800" dirty="0" err="1" smtClean="0">
                <a:solidFill>
                  <a:schemeClr val="bg1"/>
                </a:solidFill>
              </a:rPr>
              <a:t>Gaudì</a:t>
            </a:r>
            <a:endParaRPr lang="de-DE" sz="2800" dirty="0">
              <a:solidFill>
                <a:schemeClr val="bg1"/>
              </a:solidFill>
            </a:endParaRPr>
          </a:p>
        </p:txBody>
      </p:sp>
    </p:spTree>
    <p:extLst>
      <p:ext uri="{BB962C8B-B14F-4D97-AF65-F5344CB8AC3E}">
        <p14:creationId xmlns:p14="http://schemas.microsoft.com/office/powerpoint/2010/main" val="300826002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99647" y="-436713"/>
            <a:ext cx="6669741" cy="76811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6943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5352" y="185008"/>
            <a:ext cx="4026554" cy="6484594"/>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l="-520" t="-161"/>
          <a:stretch/>
        </p:blipFill>
        <p:spPr>
          <a:xfrm>
            <a:off x="6838541" y="212043"/>
            <a:ext cx="4346132" cy="64575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450832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63784" y="187318"/>
            <a:ext cx="4178089" cy="6340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663" y="2088757"/>
            <a:ext cx="2786181" cy="430071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9318" y="957003"/>
            <a:ext cx="3445329" cy="5470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p:cNvSpPr txBox="1"/>
          <p:nvPr/>
        </p:nvSpPr>
        <p:spPr>
          <a:xfrm>
            <a:off x="324951" y="356839"/>
            <a:ext cx="4800225" cy="1200329"/>
          </a:xfrm>
          <a:prstGeom prst="rect">
            <a:avLst/>
          </a:prstGeom>
          <a:noFill/>
        </p:spPr>
        <p:txBody>
          <a:bodyPr wrap="none" rtlCol="0">
            <a:spAutoFit/>
          </a:bodyPr>
          <a:lstStyle/>
          <a:p>
            <a:r>
              <a:rPr lang="de-DE" sz="2400" dirty="0" smtClean="0"/>
              <a:t>Kapelle „ Maria Schutz und Fürbitte“ </a:t>
            </a:r>
            <a:br>
              <a:rPr lang="de-DE" sz="2400" dirty="0" smtClean="0"/>
            </a:br>
            <a:r>
              <a:rPr lang="de-DE" sz="2400" dirty="0" smtClean="0"/>
              <a:t>in </a:t>
            </a:r>
            <a:r>
              <a:rPr lang="de-DE" sz="2400" dirty="0" err="1" smtClean="0"/>
              <a:t>Heimersheim</a:t>
            </a:r>
            <a:r>
              <a:rPr lang="de-DE" sz="2400" dirty="0" smtClean="0"/>
              <a:t>, </a:t>
            </a:r>
            <a:r>
              <a:rPr lang="de-DE" sz="2400" smtClean="0"/>
              <a:t/>
            </a:r>
            <a:br>
              <a:rPr lang="de-DE" sz="2400" smtClean="0"/>
            </a:br>
            <a:r>
              <a:rPr lang="de-DE" sz="2400" smtClean="0"/>
              <a:t>geweiht </a:t>
            </a:r>
            <a:r>
              <a:rPr lang="de-DE" sz="2400" dirty="0" smtClean="0"/>
              <a:t>2005</a:t>
            </a:r>
            <a:endParaRPr lang="de-DE" sz="2400" dirty="0"/>
          </a:p>
        </p:txBody>
      </p:sp>
    </p:spTree>
    <p:extLst>
      <p:ext uri="{BB962C8B-B14F-4D97-AF65-F5344CB8AC3E}">
        <p14:creationId xmlns:p14="http://schemas.microsoft.com/office/powerpoint/2010/main" val="112325774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63784" y="187318"/>
            <a:ext cx="4178089" cy="6340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663" y="2088757"/>
            <a:ext cx="2786181" cy="430071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9318" y="957003"/>
            <a:ext cx="3445329" cy="5470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p:cNvSpPr txBox="1"/>
          <p:nvPr/>
        </p:nvSpPr>
        <p:spPr>
          <a:xfrm>
            <a:off x="324951" y="356839"/>
            <a:ext cx="4800225" cy="1200329"/>
          </a:xfrm>
          <a:prstGeom prst="rect">
            <a:avLst/>
          </a:prstGeom>
          <a:noFill/>
        </p:spPr>
        <p:txBody>
          <a:bodyPr wrap="none" rtlCol="0">
            <a:spAutoFit/>
          </a:bodyPr>
          <a:lstStyle/>
          <a:p>
            <a:r>
              <a:rPr lang="de-DE" sz="2400" dirty="0" smtClean="0"/>
              <a:t>Kapelle „ Maria Schutz und Fürbitte“ </a:t>
            </a:r>
            <a:br>
              <a:rPr lang="de-DE" sz="2400" dirty="0" smtClean="0"/>
            </a:br>
            <a:r>
              <a:rPr lang="de-DE" sz="2400" dirty="0" smtClean="0"/>
              <a:t>in </a:t>
            </a:r>
            <a:r>
              <a:rPr lang="de-DE" sz="2400" dirty="0" err="1" smtClean="0"/>
              <a:t>Heimersheim</a:t>
            </a:r>
            <a:r>
              <a:rPr lang="de-DE" sz="2400" dirty="0" smtClean="0"/>
              <a:t>, </a:t>
            </a:r>
            <a:r>
              <a:rPr lang="de-DE" sz="2400" smtClean="0"/>
              <a:t/>
            </a:r>
            <a:br>
              <a:rPr lang="de-DE" sz="2400" smtClean="0"/>
            </a:br>
            <a:r>
              <a:rPr lang="de-DE" sz="2400" smtClean="0"/>
              <a:t>geweiht </a:t>
            </a:r>
            <a:r>
              <a:rPr lang="de-DE" sz="2400" dirty="0" smtClean="0"/>
              <a:t>2005</a:t>
            </a:r>
            <a:endParaRPr lang="de-DE" sz="2400" dirty="0"/>
          </a:p>
        </p:txBody>
      </p:sp>
      <p:pic>
        <p:nvPicPr>
          <p:cNvPr id="7" name="Grafik 6"/>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rot="938620">
            <a:off x="6645710" y="469507"/>
            <a:ext cx="4768042" cy="67117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7316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5155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9924288" y="5925312"/>
            <a:ext cx="1733167" cy="707886"/>
          </a:xfrm>
          <a:prstGeom prst="rect">
            <a:avLst/>
          </a:prstGeom>
          <a:noFill/>
        </p:spPr>
        <p:txBody>
          <a:bodyPr wrap="none" rtlCol="0">
            <a:spAutoFit/>
          </a:bodyPr>
          <a:lstStyle/>
          <a:p>
            <a:r>
              <a:rPr lang="de-DE" sz="4000" dirty="0" smtClean="0">
                <a:solidFill>
                  <a:schemeClr val="bg1"/>
                </a:solidFill>
              </a:rPr>
              <a:t>Die Ahr</a:t>
            </a:r>
            <a:endParaRPr lang="de-DE" sz="4000" dirty="0">
              <a:solidFill>
                <a:schemeClr val="bg1"/>
              </a:solidFill>
            </a:endParaRPr>
          </a:p>
        </p:txBody>
      </p:sp>
    </p:spTree>
    <p:extLst>
      <p:ext uri="{BB962C8B-B14F-4D97-AF65-F5344CB8AC3E}">
        <p14:creationId xmlns:p14="http://schemas.microsoft.com/office/powerpoint/2010/main" val="299210179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b="-391"/>
          <a:stretch/>
        </p:blipFill>
        <p:spPr>
          <a:xfrm>
            <a:off x="3796260" y="927781"/>
            <a:ext cx="7555345" cy="4770275"/>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3875"/>
            <a:ext cx="4062413" cy="611808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2531738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443" y="2066460"/>
            <a:ext cx="7348654" cy="41336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5509" y="519357"/>
            <a:ext cx="3270676" cy="5814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feld 4"/>
          <p:cNvSpPr txBox="1"/>
          <p:nvPr/>
        </p:nvSpPr>
        <p:spPr>
          <a:xfrm>
            <a:off x="769434" y="903249"/>
            <a:ext cx="4549835" cy="584775"/>
          </a:xfrm>
          <a:prstGeom prst="rect">
            <a:avLst/>
          </a:prstGeom>
          <a:noFill/>
        </p:spPr>
        <p:txBody>
          <a:bodyPr wrap="none" rtlCol="0">
            <a:spAutoFit/>
          </a:bodyPr>
          <a:lstStyle/>
          <a:p>
            <a:r>
              <a:rPr lang="de-DE" sz="3200" dirty="0" smtClean="0"/>
              <a:t>Auf dem </a:t>
            </a:r>
            <a:r>
              <a:rPr lang="de-DE" sz="3200" dirty="0" err="1" smtClean="0"/>
              <a:t>Neuenahrer</a:t>
            </a:r>
            <a:r>
              <a:rPr lang="de-DE" sz="3200" dirty="0" smtClean="0"/>
              <a:t> Berg</a:t>
            </a:r>
            <a:endParaRPr lang="de-DE" sz="3200" dirty="0"/>
          </a:p>
        </p:txBody>
      </p:sp>
    </p:spTree>
    <p:extLst>
      <p:ext uri="{BB962C8B-B14F-4D97-AF65-F5344CB8AC3E}">
        <p14:creationId xmlns:p14="http://schemas.microsoft.com/office/powerpoint/2010/main" val="73871088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6065" y="223024"/>
            <a:ext cx="3861691" cy="6330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8969" y="223024"/>
            <a:ext cx="6867869" cy="4215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5408341" y="4850782"/>
            <a:ext cx="5961521" cy="1877437"/>
          </a:xfrm>
          <a:prstGeom prst="rect">
            <a:avLst/>
          </a:prstGeom>
          <a:noFill/>
        </p:spPr>
        <p:txBody>
          <a:bodyPr wrap="square" rtlCol="0">
            <a:spAutoFit/>
          </a:bodyPr>
          <a:lstStyle/>
          <a:p>
            <a:r>
              <a:rPr lang="de-DE" sz="2800" dirty="0" smtClean="0"/>
              <a:t>Lourdes- Kapelle im </a:t>
            </a:r>
            <a:r>
              <a:rPr lang="de-DE" sz="2800" dirty="0" err="1" smtClean="0"/>
              <a:t>Bachemer</a:t>
            </a:r>
            <a:r>
              <a:rPr lang="de-DE" sz="2800" dirty="0" smtClean="0"/>
              <a:t> Wiesental</a:t>
            </a:r>
          </a:p>
          <a:p>
            <a:r>
              <a:rPr lang="de-DE" sz="2000" dirty="0" smtClean="0"/>
              <a:t>1948 vom Schuhmacher Karl Dresen aus </a:t>
            </a:r>
            <a:r>
              <a:rPr lang="de-DE" sz="2000" dirty="0"/>
              <a:t>Dankbarkeit </a:t>
            </a:r>
            <a:r>
              <a:rPr lang="de-DE" sz="2000" dirty="0" smtClean="0"/>
              <a:t>für </a:t>
            </a:r>
            <a:r>
              <a:rPr lang="de-DE" sz="2000" dirty="0"/>
              <a:t>seine glückliche Heimkehr aus dem Zweiten </a:t>
            </a:r>
            <a:r>
              <a:rPr lang="de-DE" sz="2000" dirty="0" smtClean="0"/>
              <a:t>Weltkrieg erbaut, Grotte aus dem Jahr 1958</a:t>
            </a:r>
            <a:endParaRPr lang="de-DE" sz="2000" dirty="0"/>
          </a:p>
        </p:txBody>
      </p:sp>
    </p:spTree>
    <p:extLst>
      <p:ext uri="{BB962C8B-B14F-4D97-AF65-F5344CB8AC3E}">
        <p14:creationId xmlns:p14="http://schemas.microsoft.com/office/powerpoint/2010/main" val="149037072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26232" y="1628080"/>
            <a:ext cx="3857625" cy="57540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7759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007428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Grafik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6109009" y="2720898"/>
            <a:ext cx="6406376" cy="40590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323385" y="5754029"/>
            <a:ext cx="3733843" cy="584775"/>
          </a:xfrm>
          <a:prstGeom prst="rect">
            <a:avLst/>
          </a:prstGeom>
          <a:noFill/>
        </p:spPr>
        <p:txBody>
          <a:bodyPr wrap="none" rtlCol="0">
            <a:spAutoFit/>
          </a:bodyPr>
          <a:lstStyle/>
          <a:p>
            <a:r>
              <a:rPr lang="de-DE" sz="3200" dirty="0" smtClean="0"/>
              <a:t>Kloster </a:t>
            </a:r>
            <a:r>
              <a:rPr lang="de-DE" sz="3200" dirty="0" err="1" smtClean="0"/>
              <a:t>Calvarienberg</a:t>
            </a:r>
            <a:endParaRPr lang="de-DE" sz="3200" dirty="0"/>
          </a:p>
        </p:txBody>
      </p:sp>
    </p:spTree>
    <p:extLst>
      <p:ext uri="{BB962C8B-B14F-4D97-AF65-F5344CB8AC3E}">
        <p14:creationId xmlns:p14="http://schemas.microsoft.com/office/powerpoint/2010/main" val="71934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756745" y="5817476"/>
            <a:ext cx="7293343" cy="646331"/>
          </a:xfrm>
          <a:prstGeom prst="rect">
            <a:avLst/>
          </a:prstGeom>
          <a:solidFill>
            <a:schemeClr val="bg1">
              <a:alpha val="91000"/>
            </a:schemeClr>
          </a:solidFill>
        </p:spPr>
        <p:txBody>
          <a:bodyPr wrap="none" rtlCol="0">
            <a:spAutoFit/>
          </a:bodyPr>
          <a:lstStyle/>
          <a:p>
            <a:r>
              <a:rPr lang="de-DE" sz="3600" dirty="0" smtClean="0"/>
              <a:t>Und wieder zurück in </a:t>
            </a:r>
            <a:r>
              <a:rPr lang="de-DE" sz="3600" dirty="0" err="1" smtClean="0"/>
              <a:t>Walporzheim</a:t>
            </a:r>
            <a:r>
              <a:rPr lang="de-DE" sz="3600" dirty="0" smtClean="0"/>
              <a:t> ….</a:t>
            </a:r>
            <a:endParaRPr lang="de-DE" sz="3600" dirty="0"/>
          </a:p>
        </p:txBody>
      </p:sp>
    </p:spTree>
    <p:extLst>
      <p:ext uri="{BB962C8B-B14F-4D97-AF65-F5344CB8AC3E}">
        <p14:creationId xmlns:p14="http://schemas.microsoft.com/office/powerpoint/2010/main" val="200237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898635" y="5864773"/>
            <a:ext cx="4967898" cy="707886"/>
          </a:xfrm>
          <a:prstGeom prst="rect">
            <a:avLst/>
          </a:prstGeom>
          <a:solidFill>
            <a:schemeClr val="bg1">
              <a:alpha val="82000"/>
            </a:schemeClr>
          </a:solidFill>
        </p:spPr>
        <p:txBody>
          <a:bodyPr wrap="none" rtlCol="0">
            <a:spAutoFit/>
          </a:bodyPr>
          <a:lstStyle/>
          <a:p>
            <a:r>
              <a:rPr lang="de-DE" sz="2800" dirty="0" smtClean="0"/>
              <a:t>Mit dem Rad nach </a:t>
            </a:r>
            <a:r>
              <a:rPr lang="de-DE" sz="4000" dirty="0" smtClean="0"/>
              <a:t>Ahrweiler</a:t>
            </a:r>
            <a:endParaRPr lang="de-DE" sz="4000" dirty="0"/>
          </a:p>
        </p:txBody>
      </p:sp>
    </p:spTree>
    <p:extLst>
      <p:ext uri="{BB962C8B-B14F-4D97-AF65-F5344CB8AC3E}">
        <p14:creationId xmlns:p14="http://schemas.microsoft.com/office/powerpoint/2010/main" val="425460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057273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6135" y="471774"/>
            <a:ext cx="4040110" cy="5761757"/>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2265" y="2047546"/>
            <a:ext cx="6713034" cy="37760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05586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47059165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1979" y="332229"/>
            <a:ext cx="3700931" cy="6353503"/>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30111" y="2859561"/>
            <a:ext cx="6037232" cy="3826171"/>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4240925" y="223927"/>
            <a:ext cx="7740868" cy="2462213"/>
          </a:xfrm>
          <a:prstGeom prst="rect">
            <a:avLst/>
          </a:prstGeom>
          <a:noFill/>
        </p:spPr>
        <p:txBody>
          <a:bodyPr wrap="square" rtlCol="0">
            <a:spAutoFit/>
          </a:bodyPr>
          <a:lstStyle/>
          <a:p>
            <a:r>
              <a:rPr lang="de-DE" sz="2200" dirty="0"/>
              <a:t>Ahrweiler gehörte einst der Abtei Prüm. Diese </a:t>
            </a:r>
            <a:r>
              <a:rPr lang="de-DE" sz="2200" dirty="0" smtClean="0"/>
              <a:t>ließ im Jahre 1269 </a:t>
            </a:r>
            <a:r>
              <a:rPr lang="de-DE" sz="2200" b="1" dirty="0" smtClean="0"/>
              <a:t>St Laurentius </a:t>
            </a:r>
            <a:r>
              <a:rPr lang="de-DE" sz="2200" dirty="0" smtClean="0"/>
              <a:t>als</a:t>
            </a:r>
            <a:r>
              <a:rPr lang="de-DE" sz="2200" b="1" dirty="0" smtClean="0"/>
              <a:t> </a:t>
            </a:r>
            <a:r>
              <a:rPr lang="de-DE" sz="2200" dirty="0" smtClean="0"/>
              <a:t>dreischiffige Hallenkirche im gotischen Stil errichten und </a:t>
            </a:r>
            <a:r>
              <a:rPr lang="de-DE" sz="2200" dirty="0"/>
              <a:t>entsandte Benediktiner-Mönche aus Prüm als Pfarrer nach </a:t>
            </a:r>
            <a:r>
              <a:rPr lang="de-DE" sz="2200" dirty="0" smtClean="0"/>
              <a:t>Ahrweiler. Nach </a:t>
            </a:r>
            <a:r>
              <a:rPr lang="de-DE" sz="2200" dirty="0"/>
              <a:t>Säkularisation und Auflösung der Abtei Prüm durch Napoleon wurden die Pfarrer nicht mehr vom </a:t>
            </a:r>
            <a:r>
              <a:rPr lang="de-DE" sz="2200" dirty="0" err="1"/>
              <a:t>Prümer</a:t>
            </a:r>
            <a:r>
              <a:rPr lang="de-DE" sz="2200" dirty="0"/>
              <a:t> Abt, sondern vom Bischof berufen. Die Pfarrei gehört seit 1824 zum Bistum Trier. </a:t>
            </a:r>
            <a:r>
              <a:rPr lang="de-DE" sz="2200" dirty="0" smtClean="0"/>
              <a:t> Die Fresken stammen aus dem 15. Jh.</a:t>
            </a:r>
            <a:endParaRPr lang="de-DE" sz="2200" dirty="0"/>
          </a:p>
        </p:txBody>
      </p:sp>
    </p:spTree>
    <p:extLst>
      <p:ext uri="{BB962C8B-B14F-4D97-AF65-F5344CB8AC3E}">
        <p14:creationId xmlns:p14="http://schemas.microsoft.com/office/powerpoint/2010/main" val="402315976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7991" y="880985"/>
            <a:ext cx="9846527" cy="59770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7789126" y="2490950"/>
            <a:ext cx="4239963" cy="3970318"/>
          </a:xfrm>
          <a:prstGeom prst="rect">
            <a:avLst/>
          </a:prstGeom>
          <a:solidFill>
            <a:schemeClr val="bg1">
              <a:alpha val="94000"/>
            </a:schemeClr>
          </a:solidFill>
        </p:spPr>
        <p:txBody>
          <a:bodyPr wrap="square" rtlCol="0">
            <a:spAutoFit/>
          </a:bodyPr>
          <a:lstStyle/>
          <a:p>
            <a:r>
              <a:rPr lang="de-DE" sz="2800" dirty="0" smtClean="0"/>
              <a:t>Corona Pandemie mit </a:t>
            </a:r>
            <a:r>
              <a:rPr lang="de-DE" sz="2800" dirty="0" err="1" smtClean="0"/>
              <a:t>Lockdown</a:t>
            </a:r>
            <a:r>
              <a:rPr lang="de-DE" sz="2800" dirty="0" smtClean="0"/>
              <a:t>:  Messen und Zusammenkünfte in der Kirche sind nicht gestattet….. aber ein Segen zur Diamantenen Hochzeit mit mehreren Monaten Verspätung macht einfach keinen Sinn..</a:t>
            </a:r>
            <a:endParaRPr lang="de-DE" sz="2800" dirty="0"/>
          </a:p>
        </p:txBody>
      </p:sp>
    </p:spTree>
    <p:extLst>
      <p:ext uri="{BB962C8B-B14F-4D97-AF65-F5344CB8AC3E}">
        <p14:creationId xmlns:p14="http://schemas.microsoft.com/office/powerpoint/2010/main" val="246610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fltVal val="0"/>
                                          </p:val>
                                        </p:tav>
                                        <p:tav tm="100000">
                                          <p:val>
                                            <p:strVal val="#ppt_w"/>
                                          </p:val>
                                        </p:tav>
                                      </p:tavLst>
                                    </p:anim>
                                    <p:anim calcmode="lin" valueType="num">
                                      <p:cBhvr>
                                        <p:cTn id="8" dur="1750" fill="hold"/>
                                        <p:tgtEl>
                                          <p:spTgt spid="2"/>
                                        </p:tgtEl>
                                        <p:attrNameLst>
                                          <p:attrName>ppt_h</p:attrName>
                                        </p:attrNameLst>
                                      </p:cBhvr>
                                      <p:tavLst>
                                        <p:tav tm="0">
                                          <p:val>
                                            <p:fltVal val="0"/>
                                          </p:val>
                                        </p:tav>
                                        <p:tav tm="100000">
                                          <p:val>
                                            <p:strVal val="#ppt_h"/>
                                          </p:val>
                                        </p:tav>
                                      </p:tavLst>
                                    </p:anim>
                                    <p:animEffect transition="in" filter="fade">
                                      <p:cBhvr>
                                        <p:cTn id="9" dur="1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1528" y="412595"/>
            <a:ext cx="3857625" cy="6043961"/>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6176" y="2299748"/>
            <a:ext cx="6556918" cy="4156808"/>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4934607" y="693682"/>
            <a:ext cx="5091074" cy="1077218"/>
          </a:xfrm>
          <a:prstGeom prst="rect">
            <a:avLst/>
          </a:prstGeom>
          <a:noFill/>
        </p:spPr>
        <p:txBody>
          <a:bodyPr wrap="none" rtlCol="0">
            <a:spAutoFit/>
          </a:bodyPr>
          <a:lstStyle/>
          <a:p>
            <a:r>
              <a:rPr lang="de-DE" sz="3200" dirty="0" smtClean="0"/>
              <a:t>Bad Neuenahr</a:t>
            </a:r>
          </a:p>
          <a:p>
            <a:r>
              <a:rPr lang="de-DE" sz="3200" dirty="0" smtClean="0"/>
              <a:t>… die Ahr ist hier kanalisiert…</a:t>
            </a:r>
            <a:endParaRPr lang="de-DE" sz="3200" dirty="0"/>
          </a:p>
        </p:txBody>
      </p:sp>
    </p:spTree>
    <p:extLst>
      <p:ext uri="{BB962C8B-B14F-4D97-AF65-F5344CB8AC3E}">
        <p14:creationId xmlns:p14="http://schemas.microsoft.com/office/powerpoint/2010/main" val="370152130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065164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5218388" y="3862551"/>
            <a:ext cx="6731875" cy="2677656"/>
          </a:xfrm>
          <a:prstGeom prst="rect">
            <a:avLst/>
          </a:prstGeom>
          <a:solidFill>
            <a:schemeClr val="bg1">
              <a:alpha val="84000"/>
            </a:schemeClr>
          </a:solidFill>
        </p:spPr>
        <p:txBody>
          <a:bodyPr wrap="square" rtlCol="0">
            <a:spAutoFit/>
          </a:bodyPr>
          <a:lstStyle/>
          <a:p>
            <a:r>
              <a:rPr lang="de-DE" sz="2400" b="1" dirty="0"/>
              <a:t>Ehrenfriedhof Bad Bodendorf</a:t>
            </a:r>
          </a:p>
          <a:p>
            <a:r>
              <a:rPr lang="de-DE" sz="2400" dirty="0" smtClean="0"/>
              <a:t>1213 </a:t>
            </a:r>
            <a:r>
              <a:rPr lang="de-DE" sz="2400" dirty="0"/>
              <a:t>Gräber </a:t>
            </a:r>
            <a:r>
              <a:rPr lang="de-DE" sz="2400" dirty="0" smtClean="0"/>
              <a:t>insbesondere deutscher Soldaten, die im größten amerikanischen Kriegsgefangenenlager </a:t>
            </a:r>
            <a:r>
              <a:rPr lang="de-DE" sz="2400" dirty="0"/>
              <a:t>"Goldene </a:t>
            </a:r>
            <a:r>
              <a:rPr lang="de-DE" sz="2400" dirty="0" smtClean="0"/>
              <a:t>Meile“ (zwischen Remagen und Bad </a:t>
            </a:r>
            <a:r>
              <a:rPr lang="de-DE" sz="2400" dirty="0" err="1" smtClean="0"/>
              <a:t>Breisig</a:t>
            </a:r>
            <a:r>
              <a:rPr lang="de-DE" sz="2400" dirty="0" smtClean="0"/>
              <a:t> gelegen und mit bis zu 170000 Menschen völlig überbelegt) vor allem im Frühjahr 1945 ums Leben kamen.</a:t>
            </a:r>
            <a:endParaRPr lang="de-DE" sz="2400" dirty="0"/>
          </a:p>
        </p:txBody>
      </p:sp>
    </p:spTree>
    <p:extLst>
      <p:ext uri="{BB962C8B-B14F-4D97-AF65-F5344CB8AC3E}">
        <p14:creationId xmlns:p14="http://schemas.microsoft.com/office/powerpoint/2010/main" val="274699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1860331" y="6290441"/>
            <a:ext cx="718466" cy="369332"/>
          </a:xfrm>
          <a:prstGeom prst="rect">
            <a:avLst/>
          </a:prstGeom>
          <a:noFill/>
        </p:spPr>
        <p:txBody>
          <a:bodyPr wrap="none" rtlCol="0">
            <a:spAutoFit/>
          </a:bodyPr>
          <a:lstStyle/>
          <a:p>
            <a:r>
              <a:rPr lang="de-DE" dirty="0" err="1" smtClean="0"/>
              <a:t>Sinzig</a:t>
            </a:r>
            <a:endParaRPr lang="de-DE" dirty="0"/>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10035">
            <a:off x="195221" y="297592"/>
            <a:ext cx="1288811" cy="1561625"/>
          </a:xfrm>
          <a:prstGeom prst="rect">
            <a:avLst/>
          </a:prstGeom>
        </p:spPr>
      </p:pic>
      <p:sp>
        <p:nvSpPr>
          <p:cNvPr id="5" name="Textfeld 4"/>
          <p:cNvSpPr txBox="1"/>
          <p:nvPr/>
        </p:nvSpPr>
        <p:spPr>
          <a:xfrm>
            <a:off x="10263352" y="306269"/>
            <a:ext cx="1686295" cy="1077218"/>
          </a:xfrm>
          <a:prstGeom prst="rect">
            <a:avLst/>
          </a:prstGeom>
          <a:noFill/>
        </p:spPr>
        <p:txBody>
          <a:bodyPr wrap="none" rtlCol="0">
            <a:spAutoFit/>
          </a:bodyPr>
          <a:lstStyle/>
          <a:p>
            <a:r>
              <a:rPr lang="de-DE" sz="3200" dirty="0" smtClean="0"/>
              <a:t>St. Peter </a:t>
            </a:r>
            <a:br>
              <a:rPr lang="de-DE" sz="3200" dirty="0" smtClean="0"/>
            </a:br>
            <a:r>
              <a:rPr lang="de-DE" sz="3200" dirty="0" err="1" smtClean="0"/>
              <a:t>Sinzig</a:t>
            </a:r>
            <a:endParaRPr lang="de-DE" sz="3200" dirty="0"/>
          </a:p>
        </p:txBody>
      </p:sp>
    </p:spTree>
    <p:extLst>
      <p:ext uri="{BB962C8B-B14F-4D97-AF65-F5344CB8AC3E}">
        <p14:creationId xmlns:p14="http://schemas.microsoft.com/office/powerpoint/2010/main" val="6452465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8083" y="335954"/>
            <a:ext cx="3950901" cy="6098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r="-122"/>
          <a:stretch/>
        </p:blipFill>
        <p:spPr>
          <a:xfrm>
            <a:off x="4705687" y="493933"/>
            <a:ext cx="3891775" cy="5940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feld 6"/>
          <p:cNvSpPr txBox="1"/>
          <p:nvPr/>
        </p:nvSpPr>
        <p:spPr>
          <a:xfrm>
            <a:off x="8812925" y="5473005"/>
            <a:ext cx="3168868" cy="1384995"/>
          </a:xfrm>
          <a:prstGeom prst="rect">
            <a:avLst/>
          </a:prstGeom>
          <a:noFill/>
        </p:spPr>
        <p:txBody>
          <a:bodyPr wrap="square" rtlCol="0">
            <a:spAutoFit/>
          </a:bodyPr>
          <a:lstStyle/>
          <a:p>
            <a:r>
              <a:rPr lang="de-DE" sz="2800" dirty="0"/>
              <a:t>Kölnische </a:t>
            </a:r>
            <a:r>
              <a:rPr lang="de-DE" sz="2800" dirty="0" smtClean="0"/>
              <a:t>Madonna. 1340 </a:t>
            </a:r>
            <a:br>
              <a:rPr lang="de-DE" sz="2800" dirty="0" smtClean="0"/>
            </a:br>
            <a:endParaRPr lang="de-DE" sz="2800" dirty="0"/>
          </a:p>
        </p:txBody>
      </p:sp>
    </p:spTree>
    <p:extLst>
      <p:ext uri="{BB962C8B-B14F-4D97-AF65-F5344CB8AC3E}">
        <p14:creationId xmlns:p14="http://schemas.microsoft.com/office/powerpoint/2010/main" val="333106949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82358" y="1545171"/>
            <a:ext cx="7062953" cy="4288069"/>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310" y="186128"/>
            <a:ext cx="4064605" cy="5921531"/>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457200" y="6129828"/>
            <a:ext cx="2823337" cy="523220"/>
          </a:xfrm>
          <a:prstGeom prst="rect">
            <a:avLst/>
          </a:prstGeom>
          <a:noFill/>
        </p:spPr>
        <p:txBody>
          <a:bodyPr wrap="none" rtlCol="0">
            <a:spAutoFit/>
          </a:bodyPr>
          <a:lstStyle/>
          <a:p>
            <a:r>
              <a:rPr lang="de-DE" sz="2800" dirty="0"/>
              <a:t>Pietà </a:t>
            </a:r>
            <a:r>
              <a:rPr lang="de-DE" sz="2800" dirty="0" smtClean="0"/>
              <a:t>, Ende 14</a:t>
            </a:r>
            <a:r>
              <a:rPr lang="de-DE" sz="2800" dirty="0"/>
              <a:t>. </a:t>
            </a:r>
            <a:r>
              <a:rPr lang="de-DE" sz="2800" dirty="0" err="1" smtClean="0"/>
              <a:t>Jh</a:t>
            </a:r>
            <a:endParaRPr lang="de-DE" sz="2800" dirty="0"/>
          </a:p>
        </p:txBody>
      </p:sp>
      <p:sp>
        <p:nvSpPr>
          <p:cNvPr id="7" name="Textfeld 6"/>
          <p:cNvSpPr txBox="1"/>
          <p:nvPr/>
        </p:nvSpPr>
        <p:spPr>
          <a:xfrm>
            <a:off x="4761672" y="6129828"/>
            <a:ext cx="3452163" cy="523220"/>
          </a:xfrm>
          <a:prstGeom prst="rect">
            <a:avLst/>
          </a:prstGeom>
          <a:noFill/>
        </p:spPr>
        <p:txBody>
          <a:bodyPr wrap="none" rtlCol="0">
            <a:spAutoFit/>
          </a:bodyPr>
          <a:lstStyle/>
          <a:p>
            <a:r>
              <a:rPr lang="de-DE" sz="2800" dirty="0" smtClean="0"/>
              <a:t>„ Heiliges Grab“, 15 </a:t>
            </a:r>
            <a:r>
              <a:rPr lang="de-DE" sz="2800" dirty="0" err="1" smtClean="0"/>
              <a:t>Jh</a:t>
            </a:r>
            <a:r>
              <a:rPr lang="de-DE" sz="2800" dirty="0" smtClean="0"/>
              <a:t> </a:t>
            </a:r>
            <a:endParaRPr lang="de-DE" sz="2800" dirty="0"/>
          </a:p>
        </p:txBody>
      </p:sp>
    </p:spTree>
    <p:extLst>
      <p:ext uri="{BB962C8B-B14F-4D97-AF65-F5344CB8AC3E}">
        <p14:creationId xmlns:p14="http://schemas.microsoft.com/office/powerpoint/2010/main" val="5414786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097525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283779" y="5817476"/>
            <a:ext cx="6695551" cy="584775"/>
          </a:xfrm>
          <a:prstGeom prst="rect">
            <a:avLst/>
          </a:prstGeom>
          <a:solidFill>
            <a:schemeClr val="bg1">
              <a:alpha val="84000"/>
            </a:schemeClr>
          </a:solidFill>
        </p:spPr>
        <p:txBody>
          <a:bodyPr wrap="none" rtlCol="0">
            <a:spAutoFit/>
          </a:bodyPr>
          <a:lstStyle/>
          <a:p>
            <a:r>
              <a:rPr lang="de-DE" sz="3200" dirty="0" smtClean="0"/>
              <a:t>Naturschutzgebiet an der Ahrmündung</a:t>
            </a:r>
            <a:endParaRPr lang="de-DE" sz="3200" dirty="0"/>
          </a:p>
        </p:txBody>
      </p:sp>
    </p:spTree>
    <p:extLst>
      <p:ext uri="{BB962C8B-B14F-4D97-AF65-F5344CB8AC3E}">
        <p14:creationId xmlns:p14="http://schemas.microsoft.com/office/powerpoint/2010/main" val="39845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26720" y="5888736"/>
            <a:ext cx="4797019" cy="646331"/>
          </a:xfrm>
          <a:prstGeom prst="rect">
            <a:avLst/>
          </a:prstGeom>
          <a:noFill/>
        </p:spPr>
        <p:txBody>
          <a:bodyPr wrap="none" rtlCol="0">
            <a:spAutoFit/>
          </a:bodyPr>
          <a:lstStyle/>
          <a:p>
            <a:r>
              <a:rPr lang="de-DE" sz="3600" dirty="0" smtClean="0">
                <a:solidFill>
                  <a:schemeClr val="bg1"/>
                </a:solidFill>
              </a:rPr>
              <a:t>Auf der alten Bahntrasse</a:t>
            </a:r>
            <a:endParaRPr lang="de-DE" sz="3600" dirty="0">
              <a:solidFill>
                <a:schemeClr val="bg1"/>
              </a:solidFill>
            </a:endParaRPr>
          </a:p>
        </p:txBody>
      </p:sp>
    </p:spTree>
    <p:extLst>
      <p:ext uri="{BB962C8B-B14F-4D97-AF65-F5344CB8AC3E}">
        <p14:creationId xmlns:p14="http://schemas.microsoft.com/office/powerpoint/2010/main" val="303781352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192520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925161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feld 3"/>
          <p:cNvSpPr txBox="1"/>
          <p:nvPr/>
        </p:nvSpPr>
        <p:spPr>
          <a:xfrm>
            <a:off x="756745" y="5896303"/>
            <a:ext cx="3732112" cy="707886"/>
          </a:xfrm>
          <a:prstGeom prst="rect">
            <a:avLst/>
          </a:prstGeom>
          <a:noFill/>
        </p:spPr>
        <p:txBody>
          <a:bodyPr wrap="none" rtlCol="0">
            <a:spAutoFit/>
          </a:bodyPr>
          <a:lstStyle/>
          <a:p>
            <a:r>
              <a:rPr lang="de-DE" sz="4000" dirty="0" smtClean="0">
                <a:solidFill>
                  <a:schemeClr val="bg1"/>
                </a:solidFill>
              </a:rPr>
              <a:t>Die Ahrmündung</a:t>
            </a:r>
            <a:endParaRPr lang="de-DE" sz="4000" dirty="0">
              <a:solidFill>
                <a:schemeClr val="bg1"/>
              </a:solidFill>
            </a:endParaRPr>
          </a:p>
        </p:txBody>
      </p:sp>
    </p:spTree>
    <p:extLst>
      <p:ext uri="{BB962C8B-B14F-4D97-AF65-F5344CB8AC3E}">
        <p14:creationId xmlns:p14="http://schemas.microsoft.com/office/powerpoint/2010/main" val="90896515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11057"/>
          <a:stretch/>
        </p:blipFill>
        <p:spPr>
          <a:xfrm>
            <a:off x="892097" y="137216"/>
            <a:ext cx="9924585" cy="6620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7993117" y="5707117"/>
            <a:ext cx="3839321" cy="646331"/>
          </a:xfrm>
          <a:prstGeom prst="rect">
            <a:avLst/>
          </a:prstGeom>
          <a:solidFill>
            <a:schemeClr val="accent6">
              <a:lumMod val="20000"/>
              <a:lumOff val="80000"/>
            </a:schemeClr>
          </a:solidFill>
          <a:ln w="15875">
            <a:solidFill>
              <a:schemeClr val="tx1"/>
            </a:solidFill>
          </a:ln>
        </p:spPr>
        <p:txBody>
          <a:bodyPr wrap="none" rtlCol="0">
            <a:spAutoFit/>
          </a:bodyPr>
          <a:lstStyle/>
          <a:p>
            <a:r>
              <a:rPr lang="de-DE" sz="3600" dirty="0" smtClean="0"/>
              <a:t>… angekommen … !</a:t>
            </a:r>
            <a:endParaRPr lang="de-DE" sz="3600" dirty="0"/>
          </a:p>
        </p:txBody>
      </p:sp>
    </p:spTree>
    <p:extLst>
      <p:ext uri="{BB962C8B-B14F-4D97-AF65-F5344CB8AC3E}">
        <p14:creationId xmlns:p14="http://schemas.microsoft.com/office/powerpoint/2010/main" val="161938590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feld 3"/>
          <p:cNvSpPr txBox="1"/>
          <p:nvPr/>
        </p:nvSpPr>
        <p:spPr>
          <a:xfrm>
            <a:off x="7930055" y="5896303"/>
            <a:ext cx="3784369" cy="646331"/>
          </a:xfrm>
          <a:prstGeom prst="rect">
            <a:avLst/>
          </a:prstGeom>
          <a:noFill/>
        </p:spPr>
        <p:txBody>
          <a:bodyPr wrap="none" rtlCol="0">
            <a:spAutoFit/>
          </a:bodyPr>
          <a:lstStyle/>
          <a:p>
            <a:r>
              <a:rPr lang="de-DE" sz="3600" dirty="0" smtClean="0">
                <a:solidFill>
                  <a:schemeClr val="bg1"/>
                </a:solidFill>
              </a:rPr>
              <a:t>Blick rheinaufwärts</a:t>
            </a:r>
            <a:endParaRPr lang="de-DE" sz="3600" dirty="0">
              <a:solidFill>
                <a:schemeClr val="bg1"/>
              </a:solidFill>
            </a:endParaRPr>
          </a:p>
        </p:txBody>
      </p:sp>
    </p:spTree>
    <p:extLst>
      <p:ext uri="{BB962C8B-B14F-4D97-AF65-F5344CB8AC3E}">
        <p14:creationId xmlns:p14="http://schemas.microsoft.com/office/powerpoint/2010/main" val="36055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365511" y="5265340"/>
            <a:ext cx="8240607" cy="1384995"/>
          </a:xfrm>
          <a:prstGeom prst="rect">
            <a:avLst/>
          </a:prstGeom>
          <a:solidFill>
            <a:srgbClr val="FFFFFF">
              <a:shade val="85000"/>
              <a:alpha val="77000"/>
            </a:srgbClr>
          </a:solidFill>
        </p:spPr>
        <p:txBody>
          <a:bodyPr wrap="square" rtlCol="0">
            <a:spAutoFit/>
          </a:bodyPr>
          <a:lstStyle/>
          <a:p>
            <a:r>
              <a:rPr lang="de-DE" sz="2800" dirty="0" smtClean="0"/>
              <a:t>.. So schließt sich der Kreis…. Auf der anderen Rheinseite liegt </a:t>
            </a:r>
            <a:r>
              <a:rPr lang="de-DE" sz="2800" dirty="0" smtClean="0"/>
              <a:t>Linz: da </a:t>
            </a:r>
            <a:r>
              <a:rPr lang="de-DE" sz="2800" dirty="0" smtClean="0"/>
              <a:t>bin  ich 2 Jahre zuvor mit Mira auf dem Rheinsteig gewandert…. </a:t>
            </a:r>
            <a:endParaRPr lang="de-DE" sz="2800" dirty="0"/>
          </a:p>
        </p:txBody>
      </p:sp>
    </p:spTree>
    <p:extLst>
      <p:ext uri="{BB962C8B-B14F-4D97-AF65-F5344CB8AC3E}">
        <p14:creationId xmlns:p14="http://schemas.microsoft.com/office/powerpoint/2010/main" val="67950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26720" y="182880"/>
            <a:ext cx="2886816" cy="707886"/>
          </a:xfrm>
          <a:prstGeom prst="rect">
            <a:avLst/>
          </a:prstGeom>
          <a:noFill/>
        </p:spPr>
        <p:txBody>
          <a:bodyPr wrap="none" rtlCol="0">
            <a:spAutoFit/>
          </a:bodyPr>
          <a:lstStyle/>
          <a:p>
            <a:r>
              <a:rPr lang="de-DE" sz="4000" dirty="0" err="1" smtClean="0">
                <a:solidFill>
                  <a:schemeClr val="bg1"/>
                </a:solidFill>
              </a:rPr>
              <a:t>Blankenheim</a:t>
            </a:r>
            <a:endParaRPr lang="de-DE" sz="4000" dirty="0">
              <a:solidFill>
                <a:schemeClr val="bg1"/>
              </a:solidFill>
            </a:endParaRPr>
          </a:p>
        </p:txBody>
      </p:sp>
    </p:spTree>
    <p:extLst>
      <p:ext uri="{BB962C8B-B14F-4D97-AF65-F5344CB8AC3E}">
        <p14:creationId xmlns:p14="http://schemas.microsoft.com/office/powerpoint/2010/main" val="28872027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250243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235975" y="250723"/>
            <a:ext cx="6185027" cy="2000548"/>
          </a:xfrm>
          <a:prstGeom prst="rect">
            <a:avLst/>
          </a:prstGeom>
          <a:noFill/>
        </p:spPr>
        <p:txBody>
          <a:bodyPr wrap="none" rtlCol="0">
            <a:spAutoFit/>
          </a:bodyPr>
          <a:lstStyle/>
          <a:p>
            <a:r>
              <a:rPr lang="de-DE" sz="4400" dirty="0" smtClean="0"/>
              <a:t>Prolog:</a:t>
            </a:r>
          </a:p>
          <a:p>
            <a:r>
              <a:rPr lang="de-DE" sz="4400" dirty="0" smtClean="0"/>
              <a:t>Radtour Kelmis – </a:t>
            </a:r>
            <a:r>
              <a:rPr lang="de-DE" sz="4400" dirty="0" err="1" smtClean="0"/>
              <a:t>Banneux</a:t>
            </a:r>
            <a:endParaRPr lang="de-DE" sz="4400" dirty="0" smtClean="0"/>
          </a:p>
          <a:p>
            <a:r>
              <a:rPr lang="de-DE" sz="3600" dirty="0" smtClean="0"/>
              <a:t>Sonntag, 5.4.2020</a:t>
            </a:r>
            <a:endParaRPr lang="de-DE" sz="3600" dirty="0"/>
          </a:p>
        </p:txBody>
      </p:sp>
      <p:sp>
        <p:nvSpPr>
          <p:cNvPr id="4" name="Textfeld 3"/>
          <p:cNvSpPr txBox="1"/>
          <p:nvPr/>
        </p:nvSpPr>
        <p:spPr>
          <a:xfrm>
            <a:off x="403121" y="5565058"/>
            <a:ext cx="11670892" cy="1077218"/>
          </a:xfrm>
          <a:prstGeom prst="rect">
            <a:avLst/>
          </a:prstGeom>
          <a:noFill/>
        </p:spPr>
        <p:txBody>
          <a:bodyPr wrap="square" rtlCol="0">
            <a:spAutoFit/>
          </a:bodyPr>
          <a:lstStyle/>
          <a:p>
            <a:r>
              <a:rPr lang="de-DE" sz="3200" dirty="0" smtClean="0">
                <a:solidFill>
                  <a:schemeClr val="bg1"/>
                </a:solidFill>
              </a:rPr>
              <a:t>Wegen des superschönen Wetter habe ich meine Corona – Tours schon Palmsonntag mit einer Radtour in Belgien begonnen</a:t>
            </a:r>
            <a:endParaRPr lang="de-DE" sz="3200" dirty="0">
              <a:solidFill>
                <a:schemeClr val="bg1"/>
              </a:solidFill>
            </a:endParaRPr>
          </a:p>
        </p:txBody>
      </p:sp>
    </p:spTree>
    <p:extLst>
      <p:ext uri="{BB962C8B-B14F-4D97-AF65-F5344CB8AC3E}">
        <p14:creationId xmlns:p14="http://schemas.microsoft.com/office/powerpoint/2010/main" val="2162227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b="-265"/>
          <a:stretch/>
        </p:blipFill>
        <p:spPr>
          <a:xfrm>
            <a:off x="7997330" y="248629"/>
            <a:ext cx="4547616" cy="58521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97558" y="2631710"/>
            <a:ext cx="5980923" cy="43064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02325" y="1363635"/>
            <a:ext cx="6322242" cy="4288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72208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8258" y="170688"/>
            <a:ext cx="11820861" cy="2222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57612" y="2260737"/>
            <a:ext cx="4681805" cy="2124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r="-1230"/>
          <a:stretch/>
        </p:blipFill>
        <p:spPr>
          <a:xfrm>
            <a:off x="399826" y="3911305"/>
            <a:ext cx="10695710" cy="2759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p:cNvSpPr txBox="1"/>
          <p:nvPr/>
        </p:nvSpPr>
        <p:spPr>
          <a:xfrm>
            <a:off x="1061082" y="2620033"/>
            <a:ext cx="3023969" cy="769441"/>
          </a:xfrm>
          <a:prstGeom prst="rect">
            <a:avLst/>
          </a:prstGeom>
          <a:solidFill>
            <a:schemeClr val="bg1"/>
          </a:solidFill>
        </p:spPr>
        <p:txBody>
          <a:bodyPr wrap="none" rtlCol="0">
            <a:spAutoFit/>
          </a:bodyPr>
          <a:lstStyle/>
          <a:p>
            <a:r>
              <a:rPr lang="de-DE" sz="4400" dirty="0" smtClean="0"/>
              <a:t>Der </a:t>
            </a:r>
            <a:r>
              <a:rPr lang="de-DE" sz="4400" dirty="0" err="1" smtClean="0"/>
              <a:t>Ahrsteig</a:t>
            </a:r>
            <a:endParaRPr lang="de-DE" sz="4400" dirty="0"/>
          </a:p>
        </p:txBody>
      </p:sp>
    </p:spTree>
    <p:extLst>
      <p:ext uri="{BB962C8B-B14F-4D97-AF65-F5344CB8AC3E}">
        <p14:creationId xmlns:p14="http://schemas.microsoft.com/office/powerpoint/2010/main" val="778856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p:cNvSpPr txBox="1"/>
          <p:nvPr/>
        </p:nvSpPr>
        <p:spPr>
          <a:xfrm>
            <a:off x="884903" y="5899355"/>
            <a:ext cx="3379964" cy="646331"/>
          </a:xfrm>
          <a:prstGeom prst="rect">
            <a:avLst/>
          </a:prstGeom>
          <a:noFill/>
        </p:spPr>
        <p:txBody>
          <a:bodyPr wrap="none" rtlCol="0">
            <a:spAutoFit/>
          </a:bodyPr>
          <a:lstStyle/>
          <a:p>
            <a:r>
              <a:rPr lang="de-DE" sz="3600" dirty="0" smtClean="0">
                <a:solidFill>
                  <a:schemeClr val="bg1"/>
                </a:solidFill>
              </a:rPr>
              <a:t>Schwanenweiher</a:t>
            </a:r>
            <a:endParaRPr lang="de-DE" sz="3600" dirty="0">
              <a:solidFill>
                <a:schemeClr val="bg1"/>
              </a:solidFill>
            </a:endParaRPr>
          </a:p>
        </p:txBody>
      </p:sp>
    </p:spTree>
    <p:extLst>
      <p:ext uri="{BB962C8B-B14F-4D97-AF65-F5344CB8AC3E}">
        <p14:creationId xmlns:p14="http://schemas.microsoft.com/office/powerpoint/2010/main" val="2463219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631723" y="1301273"/>
            <a:ext cx="5825612" cy="3852333"/>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776747" y="6272981"/>
            <a:ext cx="1138453" cy="461665"/>
          </a:xfrm>
          <a:prstGeom prst="rect">
            <a:avLst/>
          </a:prstGeom>
          <a:noFill/>
        </p:spPr>
        <p:txBody>
          <a:bodyPr wrap="none" rtlCol="0">
            <a:spAutoFit/>
          </a:bodyPr>
          <a:lstStyle/>
          <a:p>
            <a:r>
              <a:rPr lang="de-DE" sz="2400" dirty="0" smtClean="0"/>
              <a:t>Die Ahr</a:t>
            </a:r>
            <a:endParaRPr lang="de-DE" sz="2400" dirty="0"/>
          </a:p>
        </p:txBody>
      </p:sp>
      <p:sp>
        <p:nvSpPr>
          <p:cNvPr id="6" name="Textfeld 5"/>
          <p:cNvSpPr txBox="1"/>
          <p:nvPr/>
        </p:nvSpPr>
        <p:spPr>
          <a:xfrm>
            <a:off x="4516376" y="5102942"/>
            <a:ext cx="4242508" cy="1077218"/>
          </a:xfrm>
          <a:prstGeom prst="rect">
            <a:avLst/>
          </a:prstGeom>
          <a:noFill/>
        </p:spPr>
        <p:txBody>
          <a:bodyPr wrap="none" rtlCol="0">
            <a:spAutoFit/>
          </a:bodyPr>
          <a:lstStyle/>
          <a:p>
            <a:r>
              <a:rPr lang="de-DE" sz="3200" dirty="0" smtClean="0"/>
              <a:t>Die Ahr –  </a:t>
            </a:r>
          </a:p>
          <a:p>
            <a:r>
              <a:rPr lang="de-DE" sz="3200" dirty="0" smtClean="0"/>
              <a:t>kurz hinter </a:t>
            </a:r>
            <a:r>
              <a:rPr lang="de-DE" sz="3200" dirty="0" err="1" smtClean="0"/>
              <a:t>Blankenheim</a:t>
            </a:r>
            <a:endParaRPr lang="de-DE" sz="3200" dirty="0"/>
          </a:p>
        </p:txBody>
      </p:sp>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t="-146"/>
          <a:stretch/>
        </p:blipFill>
        <p:spPr>
          <a:xfrm>
            <a:off x="3354991" y="0"/>
            <a:ext cx="7177548" cy="43306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7976152" y="3097187"/>
            <a:ext cx="4345859" cy="292905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378046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543758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150401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51877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9456917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151528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753565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p:cNvSpPr txBox="1"/>
          <p:nvPr/>
        </p:nvSpPr>
        <p:spPr>
          <a:xfrm>
            <a:off x="353961" y="5383162"/>
            <a:ext cx="5522987" cy="1323439"/>
          </a:xfrm>
          <a:prstGeom prst="rect">
            <a:avLst/>
          </a:prstGeom>
          <a:noFill/>
        </p:spPr>
        <p:txBody>
          <a:bodyPr wrap="none" rtlCol="0">
            <a:spAutoFit/>
          </a:bodyPr>
          <a:lstStyle/>
          <a:p>
            <a:r>
              <a:rPr lang="de-DE" sz="4000" dirty="0" smtClean="0"/>
              <a:t>Der leere Parkplatz</a:t>
            </a:r>
          </a:p>
          <a:p>
            <a:r>
              <a:rPr lang="de-DE" sz="4000" dirty="0" smtClean="0"/>
              <a:t>Pilgerzentrum in </a:t>
            </a:r>
            <a:r>
              <a:rPr lang="de-DE" sz="4000" dirty="0" err="1" smtClean="0"/>
              <a:t>Banneux</a:t>
            </a:r>
            <a:endParaRPr lang="de-DE" sz="4000" dirty="0"/>
          </a:p>
        </p:txBody>
      </p:sp>
    </p:spTree>
    <p:extLst>
      <p:ext uri="{BB962C8B-B14F-4D97-AF65-F5344CB8AC3E}">
        <p14:creationId xmlns:p14="http://schemas.microsoft.com/office/powerpoint/2010/main" val="9662342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6027378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1042" y="2917866"/>
            <a:ext cx="6479265" cy="3639587"/>
          </a:xfrm>
          <a:prstGeom prst="rect">
            <a:avLst/>
          </a:prstGeom>
          <a:solidFill>
            <a:srgbClr val="FFFFFF">
              <a:shade val="85000"/>
              <a:alpha val="5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304800" y="331694"/>
            <a:ext cx="5866542" cy="584775"/>
          </a:xfrm>
          <a:prstGeom prst="rect">
            <a:avLst/>
          </a:prstGeom>
          <a:noFill/>
        </p:spPr>
        <p:txBody>
          <a:bodyPr wrap="none" rtlCol="0">
            <a:spAutoFit/>
          </a:bodyPr>
          <a:lstStyle/>
          <a:p>
            <a:r>
              <a:rPr lang="de-DE" sz="3200" dirty="0" smtClean="0"/>
              <a:t>Nicht nur Corona – auch Sabine* !</a:t>
            </a:r>
            <a:endParaRPr lang="de-DE" sz="3200" dirty="0"/>
          </a:p>
        </p:txBody>
      </p:sp>
      <p:sp>
        <p:nvSpPr>
          <p:cNvPr id="5" name="Textfeld 4"/>
          <p:cNvSpPr txBox="1"/>
          <p:nvPr/>
        </p:nvSpPr>
        <p:spPr>
          <a:xfrm>
            <a:off x="242046" y="5719482"/>
            <a:ext cx="3899647" cy="830997"/>
          </a:xfrm>
          <a:prstGeom prst="rect">
            <a:avLst/>
          </a:prstGeom>
          <a:noFill/>
        </p:spPr>
        <p:txBody>
          <a:bodyPr wrap="square" rtlCol="0">
            <a:spAutoFit/>
          </a:bodyPr>
          <a:lstStyle/>
          <a:p>
            <a:r>
              <a:rPr lang="de-DE" sz="2400" dirty="0" smtClean="0"/>
              <a:t>*Sabine war das Orkantief im Februar !</a:t>
            </a:r>
            <a:endParaRPr lang="de-DE" sz="2400" dirty="0"/>
          </a:p>
        </p:txBody>
      </p:sp>
    </p:spTree>
    <p:extLst>
      <p:ext uri="{BB962C8B-B14F-4D97-AF65-F5344CB8AC3E}">
        <p14:creationId xmlns:p14="http://schemas.microsoft.com/office/powerpoint/2010/main" val="11507873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519953" y="5862917"/>
            <a:ext cx="2440925" cy="584775"/>
          </a:xfrm>
          <a:prstGeom prst="rect">
            <a:avLst/>
          </a:prstGeom>
          <a:noFill/>
        </p:spPr>
        <p:txBody>
          <a:bodyPr wrap="none" rtlCol="0">
            <a:spAutoFit/>
          </a:bodyPr>
          <a:lstStyle/>
          <a:p>
            <a:r>
              <a:rPr lang="de-DE" sz="3200" dirty="0" err="1" smtClean="0"/>
              <a:t>Freilinger</a:t>
            </a:r>
            <a:r>
              <a:rPr lang="de-DE" sz="3200" dirty="0" smtClean="0"/>
              <a:t> See</a:t>
            </a:r>
            <a:endParaRPr lang="de-DE" sz="3200" dirty="0"/>
          </a:p>
        </p:txBody>
      </p:sp>
    </p:spTree>
    <p:extLst>
      <p:ext uri="{BB962C8B-B14F-4D97-AF65-F5344CB8AC3E}">
        <p14:creationId xmlns:p14="http://schemas.microsoft.com/office/powerpoint/2010/main" val="37451945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195773" y="421725"/>
            <a:ext cx="2641617" cy="830997"/>
          </a:xfrm>
          <a:prstGeom prst="rect">
            <a:avLst/>
          </a:prstGeom>
          <a:noFill/>
        </p:spPr>
        <p:txBody>
          <a:bodyPr wrap="square" rtlCol="0">
            <a:spAutoFit/>
          </a:bodyPr>
          <a:lstStyle/>
          <a:p>
            <a:r>
              <a:rPr lang="de-DE" sz="2400" dirty="0" smtClean="0"/>
              <a:t>Auch hier – alles geschlossen !</a:t>
            </a:r>
            <a:endParaRPr lang="de-DE" sz="2400" dirty="0"/>
          </a:p>
        </p:txBody>
      </p:sp>
    </p:spTree>
    <p:extLst>
      <p:ext uri="{BB962C8B-B14F-4D97-AF65-F5344CB8AC3E}">
        <p14:creationId xmlns:p14="http://schemas.microsoft.com/office/powerpoint/2010/main" val="25163299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9B0DD">
            <a:alpha val="71765"/>
          </a:srgb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78801" cy="685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9461241" y="5710335"/>
            <a:ext cx="2155371" cy="646331"/>
          </a:xfrm>
          <a:prstGeom prst="rect">
            <a:avLst/>
          </a:prstGeom>
          <a:noFill/>
        </p:spPr>
        <p:txBody>
          <a:bodyPr wrap="square" rtlCol="0">
            <a:spAutoFit/>
          </a:bodyPr>
          <a:lstStyle/>
          <a:p>
            <a:r>
              <a:rPr lang="de-DE" sz="3600" dirty="0" smtClean="0"/>
              <a:t>Ein Milan</a:t>
            </a:r>
            <a:endParaRPr lang="de-DE" sz="3600" dirty="0"/>
          </a:p>
        </p:txBody>
      </p:sp>
    </p:spTree>
    <p:extLst>
      <p:ext uri="{BB962C8B-B14F-4D97-AF65-F5344CB8AC3E}">
        <p14:creationId xmlns:p14="http://schemas.microsoft.com/office/powerpoint/2010/main" val="30182974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90000"/>
          </a:schemeClr>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905079" y="1320042"/>
            <a:ext cx="6263150" cy="4075351"/>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5949" y="226142"/>
            <a:ext cx="7104185" cy="3990623"/>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6942" y="571531"/>
            <a:ext cx="6326921" cy="42975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feld 6"/>
          <p:cNvSpPr txBox="1"/>
          <p:nvPr/>
        </p:nvSpPr>
        <p:spPr>
          <a:xfrm>
            <a:off x="4565949" y="4640812"/>
            <a:ext cx="6780477" cy="1477328"/>
          </a:xfrm>
          <a:prstGeom prst="rect">
            <a:avLst/>
          </a:prstGeom>
          <a:noFill/>
        </p:spPr>
        <p:txBody>
          <a:bodyPr wrap="square" rtlCol="0">
            <a:spAutoFit/>
          </a:bodyPr>
          <a:lstStyle/>
          <a:p>
            <a:r>
              <a:rPr lang="de-DE" dirty="0" smtClean="0"/>
              <a:t>Die Kirche in </a:t>
            </a:r>
            <a:r>
              <a:rPr lang="de-DE" dirty="0" err="1" smtClean="0"/>
              <a:t>Freilingen</a:t>
            </a:r>
            <a:r>
              <a:rPr lang="de-DE" dirty="0" smtClean="0"/>
              <a:t> :</a:t>
            </a:r>
          </a:p>
          <a:p>
            <a:r>
              <a:rPr lang="de-DE" dirty="0" smtClean="0"/>
              <a:t>Hier gab es Körbe voll Buchsbaum vom Palmsonntag</a:t>
            </a:r>
          </a:p>
          <a:p>
            <a:r>
              <a:rPr lang="de-DE" dirty="0"/>
              <a:t>I</a:t>
            </a:r>
            <a:r>
              <a:rPr lang="de-DE" dirty="0" smtClean="0"/>
              <a:t>n Kelmis  waren die nicht erlaubt, da die Gemeindeverwaltung einen wegen Corona verbotenen Menschenauflauf befürchtete…</a:t>
            </a:r>
          </a:p>
          <a:p>
            <a:pPr marL="285750" indent="-285750">
              <a:buFontTx/>
              <a:buChar char="-"/>
            </a:pPr>
            <a:r>
              <a:rPr lang="de-DE" dirty="0" smtClean="0"/>
              <a:t>MERKE: die Belgier sind viel gläubiger als die Deutschen</a:t>
            </a:r>
            <a:endParaRPr lang="de-DE" dirty="0"/>
          </a:p>
        </p:txBody>
      </p:sp>
    </p:spTree>
    <p:extLst>
      <p:ext uri="{BB962C8B-B14F-4D97-AF65-F5344CB8AC3E}">
        <p14:creationId xmlns:p14="http://schemas.microsoft.com/office/powerpoint/2010/main" val="24596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920" y="1117544"/>
            <a:ext cx="11935968" cy="4076367"/>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8071104" y="5474208"/>
            <a:ext cx="3729932" cy="584775"/>
          </a:xfrm>
          <a:prstGeom prst="rect">
            <a:avLst/>
          </a:prstGeom>
          <a:noFill/>
        </p:spPr>
        <p:txBody>
          <a:bodyPr wrap="none" rtlCol="0">
            <a:spAutoFit/>
          </a:bodyPr>
          <a:lstStyle/>
          <a:p>
            <a:r>
              <a:rPr lang="de-DE" sz="3200" dirty="0" smtClean="0"/>
              <a:t>Blick vom </a:t>
            </a:r>
            <a:r>
              <a:rPr lang="de-DE" sz="3200" dirty="0" err="1" smtClean="0"/>
              <a:t>Hünerberg</a:t>
            </a:r>
            <a:endParaRPr lang="de-DE" sz="3200" dirty="0"/>
          </a:p>
        </p:txBody>
      </p:sp>
    </p:spTree>
    <p:extLst>
      <p:ext uri="{BB962C8B-B14F-4D97-AF65-F5344CB8AC3E}">
        <p14:creationId xmlns:p14="http://schemas.microsoft.com/office/powerpoint/2010/main" val="27029367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5598058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6473952" y="5754624"/>
            <a:ext cx="5526321" cy="584775"/>
          </a:xfrm>
          <a:prstGeom prst="rect">
            <a:avLst/>
          </a:prstGeom>
          <a:noFill/>
        </p:spPr>
        <p:txBody>
          <a:bodyPr wrap="none" rtlCol="0">
            <a:spAutoFit/>
          </a:bodyPr>
          <a:lstStyle/>
          <a:p>
            <a:r>
              <a:rPr lang="de-DE" sz="3200" dirty="0" smtClean="0">
                <a:solidFill>
                  <a:schemeClr val="bg1"/>
                </a:solidFill>
              </a:rPr>
              <a:t>Marienkapelle bei </a:t>
            </a:r>
            <a:r>
              <a:rPr lang="de-DE" sz="3200" dirty="0" err="1" smtClean="0">
                <a:solidFill>
                  <a:schemeClr val="bg1"/>
                </a:solidFill>
              </a:rPr>
              <a:t>Lommersdorf</a:t>
            </a:r>
            <a:endParaRPr lang="de-DE" sz="3200" dirty="0">
              <a:solidFill>
                <a:schemeClr val="bg1"/>
              </a:solidFill>
            </a:endParaRPr>
          </a:p>
        </p:txBody>
      </p:sp>
    </p:spTree>
    <p:extLst>
      <p:ext uri="{BB962C8B-B14F-4D97-AF65-F5344CB8AC3E}">
        <p14:creationId xmlns:p14="http://schemas.microsoft.com/office/powerpoint/2010/main" val="36843118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576751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098" y="281635"/>
            <a:ext cx="8036769" cy="4514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3185663" y="5486764"/>
            <a:ext cx="8040474" cy="1200329"/>
          </a:xfrm>
          <a:prstGeom prst="rect">
            <a:avLst/>
          </a:prstGeom>
          <a:noFill/>
        </p:spPr>
        <p:txBody>
          <a:bodyPr wrap="square" rtlCol="0">
            <a:spAutoFit/>
          </a:bodyPr>
          <a:lstStyle/>
          <a:p>
            <a:r>
              <a:rPr lang="de-DE" sz="3600" dirty="0" smtClean="0"/>
              <a:t>Auch die Restaurants: alle geschlossen und überall gähnende Leere</a:t>
            </a:r>
            <a:endParaRPr lang="de-DE" sz="3600" dirty="0"/>
          </a:p>
        </p:txBody>
      </p:sp>
    </p:spTree>
    <p:extLst>
      <p:ext uri="{BB962C8B-B14F-4D97-AF65-F5344CB8AC3E}">
        <p14:creationId xmlns:p14="http://schemas.microsoft.com/office/powerpoint/2010/main" val="224671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390144" y="5876544"/>
            <a:ext cx="3497945" cy="584775"/>
          </a:xfrm>
          <a:prstGeom prst="rect">
            <a:avLst/>
          </a:prstGeom>
          <a:noFill/>
        </p:spPr>
        <p:txBody>
          <a:bodyPr wrap="none" rtlCol="0">
            <a:spAutoFit/>
          </a:bodyPr>
          <a:lstStyle/>
          <a:p>
            <a:r>
              <a:rPr lang="de-DE" sz="3200" dirty="0" smtClean="0">
                <a:solidFill>
                  <a:schemeClr val="bg1"/>
                </a:solidFill>
              </a:rPr>
              <a:t>Blick auf </a:t>
            </a:r>
            <a:r>
              <a:rPr lang="de-DE" sz="3200" dirty="0" err="1" smtClean="0">
                <a:solidFill>
                  <a:schemeClr val="bg1"/>
                </a:solidFill>
              </a:rPr>
              <a:t>Wershofen</a:t>
            </a:r>
            <a:endParaRPr lang="de-DE" sz="3200" dirty="0">
              <a:solidFill>
                <a:schemeClr val="bg1"/>
              </a:solidFill>
            </a:endParaRPr>
          </a:p>
        </p:txBody>
      </p:sp>
    </p:spTree>
    <p:extLst>
      <p:ext uri="{BB962C8B-B14F-4D97-AF65-F5344CB8AC3E}">
        <p14:creationId xmlns:p14="http://schemas.microsoft.com/office/powerpoint/2010/main" val="28441970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059168" y="5913120"/>
            <a:ext cx="4753032" cy="584775"/>
          </a:xfrm>
          <a:prstGeom prst="rect">
            <a:avLst/>
          </a:prstGeom>
          <a:noFill/>
        </p:spPr>
        <p:txBody>
          <a:bodyPr wrap="none" rtlCol="0">
            <a:spAutoFit/>
          </a:bodyPr>
          <a:lstStyle/>
          <a:p>
            <a:r>
              <a:rPr lang="de-DE" sz="3200" dirty="0" smtClean="0">
                <a:solidFill>
                  <a:schemeClr val="bg1"/>
                </a:solidFill>
              </a:rPr>
              <a:t>Wieder zurück in </a:t>
            </a:r>
            <a:r>
              <a:rPr lang="de-DE" sz="3200" dirty="0" err="1" smtClean="0">
                <a:solidFill>
                  <a:schemeClr val="bg1"/>
                </a:solidFill>
              </a:rPr>
              <a:t>Aremberg</a:t>
            </a:r>
            <a:endParaRPr lang="de-DE" sz="3200" dirty="0">
              <a:solidFill>
                <a:schemeClr val="bg1"/>
              </a:solidFill>
            </a:endParaRPr>
          </a:p>
        </p:txBody>
      </p:sp>
    </p:spTree>
    <p:extLst>
      <p:ext uri="{BB962C8B-B14F-4D97-AF65-F5344CB8AC3E}">
        <p14:creationId xmlns:p14="http://schemas.microsoft.com/office/powerpoint/2010/main" val="32357299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0561413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6620256" y="5303520"/>
            <a:ext cx="5413481" cy="1077218"/>
          </a:xfrm>
          <a:prstGeom prst="rect">
            <a:avLst/>
          </a:prstGeom>
          <a:noFill/>
        </p:spPr>
        <p:txBody>
          <a:bodyPr wrap="square" rtlCol="0">
            <a:spAutoFit/>
          </a:bodyPr>
          <a:lstStyle/>
          <a:p>
            <a:r>
              <a:rPr lang="de-DE" sz="3200" dirty="0" smtClean="0">
                <a:solidFill>
                  <a:schemeClr val="bg1"/>
                </a:solidFill>
              </a:rPr>
              <a:t>Auf dem Rückweg nach Kelmis – am Europaplatz in Aachen</a:t>
            </a:r>
            <a:endParaRPr lang="de-DE" sz="3200" dirty="0">
              <a:solidFill>
                <a:schemeClr val="bg1"/>
              </a:solidFill>
            </a:endParaRPr>
          </a:p>
        </p:txBody>
      </p:sp>
    </p:spTree>
    <p:extLst>
      <p:ext uri="{BB962C8B-B14F-4D97-AF65-F5344CB8AC3E}">
        <p14:creationId xmlns:p14="http://schemas.microsoft.com/office/powerpoint/2010/main" val="4550414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1485" y="-371312"/>
            <a:ext cx="9130515" cy="52321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5805" y="2871136"/>
            <a:ext cx="4745026" cy="2751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Grafik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54750" y="182178"/>
            <a:ext cx="2806278" cy="4125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feld 7"/>
          <p:cNvSpPr txBox="1"/>
          <p:nvPr/>
        </p:nvSpPr>
        <p:spPr>
          <a:xfrm>
            <a:off x="497840" y="5415280"/>
            <a:ext cx="4856480" cy="1569660"/>
          </a:xfrm>
          <a:prstGeom prst="rect">
            <a:avLst/>
          </a:prstGeom>
          <a:noFill/>
        </p:spPr>
        <p:txBody>
          <a:bodyPr wrap="square" rtlCol="0">
            <a:spAutoFit/>
          </a:bodyPr>
          <a:lstStyle/>
          <a:p>
            <a:r>
              <a:rPr lang="de-DE" sz="3200" dirty="0">
                <a:solidFill>
                  <a:schemeClr val="bg1"/>
                </a:solidFill>
              </a:rPr>
              <a:t>Tag </a:t>
            </a:r>
            <a:r>
              <a:rPr lang="de-DE" sz="3200" dirty="0" smtClean="0">
                <a:solidFill>
                  <a:schemeClr val="bg1"/>
                </a:solidFill>
              </a:rPr>
              <a:t>2  </a:t>
            </a:r>
            <a:r>
              <a:rPr lang="de-DE" sz="3200" dirty="0">
                <a:solidFill>
                  <a:schemeClr val="bg1"/>
                </a:solidFill>
              </a:rPr>
              <a:t>- </a:t>
            </a:r>
            <a:r>
              <a:rPr lang="de-DE" sz="3200" dirty="0" smtClean="0">
                <a:solidFill>
                  <a:schemeClr val="bg1"/>
                </a:solidFill>
              </a:rPr>
              <a:t>7.4.2020</a:t>
            </a:r>
            <a:endParaRPr lang="de-DE" sz="3200" dirty="0">
              <a:solidFill>
                <a:schemeClr val="bg1"/>
              </a:solidFill>
            </a:endParaRPr>
          </a:p>
          <a:p>
            <a:r>
              <a:rPr lang="de-DE" sz="3200" dirty="0" err="1" smtClean="0">
                <a:solidFill>
                  <a:schemeClr val="bg1"/>
                </a:solidFill>
              </a:rPr>
              <a:t>Aremberg</a:t>
            </a:r>
            <a:r>
              <a:rPr lang="de-DE" sz="3200" dirty="0" smtClean="0">
                <a:solidFill>
                  <a:schemeClr val="bg1"/>
                </a:solidFill>
              </a:rPr>
              <a:t> - </a:t>
            </a:r>
            <a:r>
              <a:rPr lang="de-DE" sz="3200" dirty="0" err="1" smtClean="0">
                <a:solidFill>
                  <a:schemeClr val="bg1"/>
                </a:solidFill>
              </a:rPr>
              <a:t>Insul</a:t>
            </a:r>
            <a:endParaRPr lang="de-DE" sz="3200" dirty="0">
              <a:solidFill>
                <a:schemeClr val="bg1"/>
              </a:solidFill>
            </a:endParaRPr>
          </a:p>
          <a:p>
            <a:endParaRPr lang="de-DE" sz="3200" dirty="0"/>
          </a:p>
        </p:txBody>
      </p:sp>
      <p:sp>
        <p:nvSpPr>
          <p:cNvPr id="9" name="Textfeld 8"/>
          <p:cNvSpPr txBox="1"/>
          <p:nvPr/>
        </p:nvSpPr>
        <p:spPr>
          <a:xfrm>
            <a:off x="5079940" y="4008620"/>
            <a:ext cx="5093603" cy="2554545"/>
          </a:xfrm>
          <a:prstGeom prst="rect">
            <a:avLst/>
          </a:prstGeom>
          <a:solidFill>
            <a:schemeClr val="bg1">
              <a:alpha val="83000"/>
            </a:schemeClr>
          </a:solidFill>
          <a:ln w="34925">
            <a:solidFill>
              <a:schemeClr val="tx1"/>
            </a:solidFill>
          </a:ln>
        </p:spPr>
        <p:txBody>
          <a:bodyPr wrap="square" rtlCol="0">
            <a:spAutoFit/>
          </a:bodyPr>
          <a:lstStyle/>
          <a:p>
            <a:r>
              <a:rPr lang="de-DE" sz="2000" dirty="0" smtClean="0"/>
              <a:t>Die beiden Verkehrsschilder stammen eigentlich nicht aus dieser Woche ganz zu Anfang der Krise - sie sind erst einige Wochen später an der Grenze  aufgetaucht, als vielen Leute die Schikanen der Schnüffelei nach Aldi- Einkäufen und die Kontrollen zur Entdeckung eines unrechtmäßigen Grenzübertritts mächtig auf die Nerven gingen ….</a:t>
            </a:r>
            <a:endParaRPr lang="de-DE" sz="2000" dirty="0"/>
          </a:p>
        </p:txBody>
      </p:sp>
    </p:spTree>
    <p:extLst>
      <p:ext uri="{BB962C8B-B14F-4D97-AF65-F5344CB8AC3E}">
        <p14:creationId xmlns:p14="http://schemas.microsoft.com/office/powerpoint/2010/main" val="11720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Effect transition="in" filter="fade">
                                      <p:cBhvr>
                                        <p:cTn id="9" dur="12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3" name="Textfeld 2"/>
          <p:cNvSpPr txBox="1"/>
          <p:nvPr/>
        </p:nvSpPr>
        <p:spPr>
          <a:xfrm>
            <a:off x="332510" y="4779818"/>
            <a:ext cx="5278582" cy="1569660"/>
          </a:xfrm>
          <a:prstGeom prst="rect">
            <a:avLst/>
          </a:prstGeom>
          <a:noFill/>
        </p:spPr>
        <p:txBody>
          <a:bodyPr wrap="square" rtlCol="0">
            <a:spAutoFit/>
          </a:bodyPr>
          <a:lstStyle/>
          <a:p>
            <a:r>
              <a:rPr lang="de-DE" sz="3200" dirty="0">
                <a:solidFill>
                  <a:schemeClr val="bg1"/>
                </a:solidFill>
              </a:rPr>
              <a:t>von </a:t>
            </a:r>
            <a:r>
              <a:rPr lang="de-DE" sz="3200" dirty="0" err="1">
                <a:solidFill>
                  <a:schemeClr val="bg1"/>
                </a:solidFill>
              </a:rPr>
              <a:t>Aremberg</a:t>
            </a:r>
            <a:r>
              <a:rPr lang="de-DE" sz="3200" dirty="0">
                <a:solidFill>
                  <a:schemeClr val="bg1"/>
                </a:solidFill>
              </a:rPr>
              <a:t> </a:t>
            </a:r>
            <a:r>
              <a:rPr lang="de-DE" sz="3200" dirty="0" smtClean="0">
                <a:solidFill>
                  <a:schemeClr val="bg1"/>
                </a:solidFill>
              </a:rPr>
              <a:t>aus kilometerlange Abfahrt ins Ahrtal</a:t>
            </a:r>
            <a:endParaRPr lang="de-DE" sz="3200" dirty="0">
              <a:solidFill>
                <a:schemeClr val="bg1"/>
              </a:solidFill>
            </a:endParaRPr>
          </a:p>
        </p:txBody>
      </p:sp>
    </p:spTree>
    <p:extLst>
      <p:ext uri="{BB962C8B-B14F-4D97-AF65-F5344CB8AC3E}">
        <p14:creationId xmlns:p14="http://schemas.microsoft.com/office/powerpoint/2010/main" val="294865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5983810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014950" y="5980385"/>
            <a:ext cx="7504387" cy="523220"/>
          </a:xfrm>
          <a:prstGeom prst="rect">
            <a:avLst/>
          </a:prstGeom>
          <a:solidFill>
            <a:schemeClr val="bg1">
              <a:alpha val="51000"/>
            </a:schemeClr>
          </a:solidFill>
        </p:spPr>
        <p:txBody>
          <a:bodyPr wrap="square" rtlCol="0">
            <a:spAutoFit/>
          </a:bodyPr>
          <a:lstStyle/>
          <a:p>
            <a:r>
              <a:rPr lang="de-DE" sz="2800" dirty="0" smtClean="0"/>
              <a:t>Ahrtal kompakt: Straße, Schiene und Fluss</a:t>
            </a:r>
            <a:endParaRPr lang="de-DE" sz="2800" dirty="0"/>
          </a:p>
        </p:txBody>
      </p:sp>
    </p:spTree>
    <p:extLst>
      <p:ext uri="{BB962C8B-B14F-4D97-AF65-F5344CB8AC3E}">
        <p14:creationId xmlns:p14="http://schemas.microsoft.com/office/powerpoint/2010/main" val="237685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396240" y="5913120"/>
            <a:ext cx="2754280" cy="646331"/>
          </a:xfrm>
          <a:prstGeom prst="rect">
            <a:avLst/>
          </a:prstGeom>
          <a:noFill/>
        </p:spPr>
        <p:txBody>
          <a:bodyPr wrap="none" rtlCol="0">
            <a:spAutoFit/>
          </a:bodyPr>
          <a:lstStyle/>
          <a:p>
            <a:r>
              <a:rPr lang="de-DE" sz="3600" dirty="0" smtClean="0">
                <a:solidFill>
                  <a:schemeClr val="bg1"/>
                </a:solidFill>
              </a:rPr>
              <a:t>Blick auf </a:t>
            </a:r>
            <a:r>
              <a:rPr lang="de-DE" sz="3600" dirty="0" err="1" smtClean="0">
                <a:solidFill>
                  <a:schemeClr val="bg1"/>
                </a:solidFill>
              </a:rPr>
              <a:t>Insul</a:t>
            </a:r>
            <a:endParaRPr lang="de-DE" sz="3600" dirty="0">
              <a:solidFill>
                <a:schemeClr val="bg1"/>
              </a:solidFill>
            </a:endParaRPr>
          </a:p>
        </p:txBody>
      </p:sp>
    </p:spTree>
    <p:extLst>
      <p:ext uri="{BB962C8B-B14F-4D97-AF65-F5344CB8AC3E}">
        <p14:creationId xmlns:p14="http://schemas.microsoft.com/office/powerpoint/2010/main" val="25495513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8313682" y="5150069"/>
            <a:ext cx="3531477" cy="1569660"/>
          </a:xfrm>
          <a:prstGeom prst="rect">
            <a:avLst/>
          </a:prstGeom>
          <a:solidFill>
            <a:schemeClr val="bg1">
              <a:alpha val="72000"/>
            </a:schemeClr>
          </a:solidFill>
        </p:spPr>
        <p:txBody>
          <a:bodyPr wrap="square" rtlCol="0">
            <a:spAutoFit/>
          </a:bodyPr>
          <a:lstStyle/>
          <a:p>
            <a:r>
              <a:rPr lang="de-DE" sz="2400" dirty="0" smtClean="0"/>
              <a:t>Ich habe das Rad in </a:t>
            </a:r>
            <a:r>
              <a:rPr lang="de-DE" sz="2400" dirty="0" err="1" smtClean="0"/>
              <a:t>Insul</a:t>
            </a:r>
            <a:r>
              <a:rPr lang="de-DE" sz="2400" dirty="0" smtClean="0"/>
              <a:t> abgestellt und bin dann ahraufwärts zurück nach </a:t>
            </a:r>
            <a:r>
              <a:rPr lang="de-DE" sz="2400" dirty="0" err="1" smtClean="0"/>
              <a:t>Aremberg</a:t>
            </a:r>
            <a:r>
              <a:rPr lang="de-DE" sz="2400" dirty="0" smtClean="0"/>
              <a:t> gewandert </a:t>
            </a:r>
            <a:endParaRPr lang="de-DE" sz="2400" dirty="0"/>
          </a:p>
        </p:txBody>
      </p:sp>
    </p:spTree>
    <p:extLst>
      <p:ext uri="{BB962C8B-B14F-4D97-AF65-F5344CB8AC3E}">
        <p14:creationId xmlns:p14="http://schemas.microsoft.com/office/powerpoint/2010/main" val="2747028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lstStyle/>
          <a:p>
            <a:endParaRPr lang="de-DE" dirty="0"/>
          </a:p>
        </p:txBody>
      </p:sp>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4" name="Textfeld 3"/>
          <p:cNvSpPr txBox="1"/>
          <p:nvPr/>
        </p:nvSpPr>
        <p:spPr>
          <a:xfrm>
            <a:off x="7846142" y="5855110"/>
            <a:ext cx="3763723" cy="707886"/>
          </a:xfrm>
          <a:prstGeom prst="rect">
            <a:avLst/>
          </a:prstGeom>
          <a:noFill/>
        </p:spPr>
        <p:txBody>
          <a:bodyPr wrap="none" rtlCol="0">
            <a:spAutoFit/>
          </a:bodyPr>
          <a:lstStyle/>
          <a:p>
            <a:r>
              <a:rPr lang="de-DE" sz="4000" dirty="0" smtClean="0"/>
              <a:t>Im Pilgerkomplex</a:t>
            </a:r>
            <a:endParaRPr lang="de-DE" sz="4000" dirty="0"/>
          </a:p>
        </p:txBody>
      </p:sp>
    </p:spTree>
    <p:extLst>
      <p:ext uri="{BB962C8B-B14F-4D97-AF65-F5344CB8AC3E}">
        <p14:creationId xmlns:p14="http://schemas.microsoft.com/office/powerpoint/2010/main" val="3042350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1024790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4752584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6251706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178890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359" y="243839"/>
            <a:ext cx="9896060" cy="5558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75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6125251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1193199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39924" y="3113627"/>
            <a:ext cx="6000792" cy="3370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680080" y="1801323"/>
            <a:ext cx="5997355" cy="3368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7398" y="325120"/>
            <a:ext cx="6013888" cy="3378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22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4803916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0234975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696" y="1919286"/>
            <a:ext cx="2898024" cy="462035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9997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146" y="553426"/>
            <a:ext cx="11855668" cy="5036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8240110" y="5927835"/>
            <a:ext cx="3541354" cy="707886"/>
          </a:xfrm>
          <a:prstGeom prst="rect">
            <a:avLst/>
          </a:prstGeom>
          <a:noFill/>
        </p:spPr>
        <p:txBody>
          <a:bodyPr wrap="none" rtlCol="0">
            <a:spAutoFit/>
          </a:bodyPr>
          <a:lstStyle/>
          <a:p>
            <a:r>
              <a:rPr lang="de-DE" sz="4000" dirty="0" smtClean="0"/>
              <a:t>Blick auf Schuld</a:t>
            </a:r>
            <a:endParaRPr lang="de-DE" sz="4000" dirty="0"/>
          </a:p>
        </p:txBody>
      </p:sp>
    </p:spTree>
    <p:extLst>
      <p:ext uri="{BB962C8B-B14F-4D97-AF65-F5344CB8AC3E}">
        <p14:creationId xmlns:p14="http://schemas.microsoft.com/office/powerpoint/2010/main" val="32952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1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6109" y="373256"/>
            <a:ext cx="3824242" cy="6060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758106" y="1616560"/>
            <a:ext cx="6060960" cy="3574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148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3057271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0515727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7674381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51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67036" y="1738509"/>
            <a:ext cx="6405848" cy="3598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032591" y="1668473"/>
            <a:ext cx="6403082" cy="3735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21589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10079421" y="5591504"/>
            <a:ext cx="1561646" cy="707886"/>
          </a:xfrm>
          <a:prstGeom prst="rect">
            <a:avLst/>
          </a:prstGeom>
          <a:noFill/>
        </p:spPr>
        <p:txBody>
          <a:bodyPr wrap="none" rtlCol="0">
            <a:spAutoFit/>
          </a:bodyPr>
          <a:lstStyle/>
          <a:p>
            <a:r>
              <a:rPr lang="de-DE" sz="4000" dirty="0" smtClean="0">
                <a:solidFill>
                  <a:schemeClr val="bg1"/>
                </a:solidFill>
              </a:rPr>
              <a:t>Schuld</a:t>
            </a:r>
            <a:endParaRPr lang="de-DE" sz="4000" dirty="0">
              <a:solidFill>
                <a:schemeClr val="bg1"/>
              </a:solidFill>
            </a:endParaRPr>
          </a:p>
        </p:txBody>
      </p:sp>
    </p:spTree>
    <p:extLst>
      <p:ext uri="{BB962C8B-B14F-4D97-AF65-F5344CB8AC3E}">
        <p14:creationId xmlns:p14="http://schemas.microsoft.com/office/powerpoint/2010/main" val="37645164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5882831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8960" y="430231"/>
            <a:ext cx="9824720" cy="5518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5979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3600" y="2332946"/>
            <a:ext cx="8686800" cy="49078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Grafik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06142" y="1348019"/>
            <a:ext cx="7707952" cy="55099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3037114" y="5818728"/>
            <a:ext cx="9056915" cy="830997"/>
          </a:xfrm>
          <a:prstGeom prst="rect">
            <a:avLst/>
          </a:prstGeom>
          <a:solidFill>
            <a:schemeClr val="bg1">
              <a:alpha val="60000"/>
            </a:schemeClr>
          </a:solidFill>
        </p:spPr>
        <p:txBody>
          <a:bodyPr wrap="square" rtlCol="0">
            <a:spAutoFit/>
          </a:bodyPr>
          <a:lstStyle/>
          <a:p>
            <a:r>
              <a:rPr lang="de-DE" sz="2400" dirty="0" smtClean="0"/>
              <a:t>Kapelle in Eichenbach, Von 1937-1941 erbaut</a:t>
            </a:r>
          </a:p>
          <a:p>
            <a:r>
              <a:rPr lang="de-DE" sz="2400" dirty="0"/>
              <a:t>i</a:t>
            </a:r>
            <a:r>
              <a:rPr lang="de-DE" sz="2400" dirty="0" smtClean="0"/>
              <a:t>n der Mitte Bildrelief von 1623 und  in den Nischen die </a:t>
            </a:r>
            <a:r>
              <a:rPr lang="de-DE" sz="2400" dirty="0" smtClean="0">
                <a:hlinkClick r:id="rId5" action="ppaction://hlinkfile"/>
              </a:rPr>
              <a:t>14 Nothelfer</a:t>
            </a:r>
            <a:endParaRPr lang="de-DE" sz="2400" dirty="0"/>
          </a:p>
        </p:txBody>
      </p:sp>
    </p:spTree>
    <p:extLst>
      <p:ext uri="{BB962C8B-B14F-4D97-AF65-F5344CB8AC3E}">
        <p14:creationId xmlns:p14="http://schemas.microsoft.com/office/powerpoint/2010/main" val="355873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Effect transition="in" filter="fade">
                                      <p:cBhvr>
                                        <p:cTn id="14" dur="1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400" fill="hold"/>
                                        <p:tgtEl>
                                          <p:spTgt spid="7"/>
                                        </p:tgtEl>
                                        <p:attrNameLst>
                                          <p:attrName>ppt_w</p:attrName>
                                        </p:attrNameLst>
                                      </p:cBhvr>
                                      <p:tavLst>
                                        <p:tav tm="0">
                                          <p:val>
                                            <p:fltVal val="0"/>
                                          </p:val>
                                        </p:tav>
                                        <p:tav tm="100000">
                                          <p:val>
                                            <p:strVal val="#ppt_w"/>
                                          </p:val>
                                        </p:tav>
                                      </p:tavLst>
                                    </p:anim>
                                    <p:anim calcmode="lin" valueType="num">
                                      <p:cBhvr>
                                        <p:cTn id="20" dur="1400" fill="hold"/>
                                        <p:tgtEl>
                                          <p:spTgt spid="7"/>
                                        </p:tgtEl>
                                        <p:attrNameLst>
                                          <p:attrName>ppt_h</p:attrName>
                                        </p:attrNameLst>
                                      </p:cBhvr>
                                      <p:tavLst>
                                        <p:tav tm="0">
                                          <p:val>
                                            <p:fltVal val="0"/>
                                          </p:val>
                                        </p:tav>
                                        <p:tav tm="100000">
                                          <p:val>
                                            <p:strVal val="#ppt_h"/>
                                          </p:val>
                                        </p:tav>
                                      </p:tavLst>
                                    </p:anim>
                                    <p:animEffect transition="in" filter="fade">
                                      <p:cBhvr>
                                        <p:cTn id="21" dur="1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3129440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7696657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062617" y="1874018"/>
            <a:ext cx="5788179" cy="3251385"/>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330" y="2164807"/>
            <a:ext cx="7269691" cy="4083592"/>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380" y="2981739"/>
            <a:ext cx="6074218" cy="341206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feld 4"/>
          <p:cNvSpPr txBox="1"/>
          <p:nvPr/>
        </p:nvSpPr>
        <p:spPr>
          <a:xfrm>
            <a:off x="1179871" y="958645"/>
            <a:ext cx="3795206" cy="646331"/>
          </a:xfrm>
          <a:prstGeom prst="rect">
            <a:avLst/>
          </a:prstGeom>
          <a:noFill/>
        </p:spPr>
        <p:txBody>
          <a:bodyPr wrap="none" rtlCol="0">
            <a:spAutoFit/>
          </a:bodyPr>
          <a:lstStyle/>
          <a:p>
            <a:r>
              <a:rPr lang="de-DE" sz="3600" dirty="0" smtClean="0"/>
              <a:t>Die Burg </a:t>
            </a:r>
            <a:r>
              <a:rPr lang="de-DE" sz="3600" dirty="0" err="1" smtClean="0"/>
              <a:t>Arensberg</a:t>
            </a:r>
            <a:endParaRPr lang="de-DE" sz="3600" dirty="0"/>
          </a:p>
        </p:txBody>
      </p:sp>
    </p:spTree>
    <p:extLst>
      <p:ext uri="{BB962C8B-B14F-4D97-AF65-F5344CB8AC3E}">
        <p14:creationId xmlns:p14="http://schemas.microsoft.com/office/powerpoint/2010/main" val="232845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73258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765" y="0"/>
            <a:ext cx="12019722" cy="6858000"/>
          </a:xfrm>
          <a:prstGeom prst="rect">
            <a:avLst/>
          </a:prstGeom>
        </p:spPr>
      </p:pic>
    </p:spTree>
    <p:extLst>
      <p:ext uri="{BB962C8B-B14F-4D97-AF65-F5344CB8AC3E}">
        <p14:creationId xmlns:p14="http://schemas.microsoft.com/office/powerpoint/2010/main" val="31547984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286" y="0"/>
            <a:ext cx="12417286" cy="6858000"/>
          </a:xfrm>
          <a:prstGeom prst="rect">
            <a:avLst/>
          </a:prstGeom>
        </p:spPr>
      </p:pic>
    </p:spTree>
    <p:extLst>
      <p:ext uri="{BB962C8B-B14F-4D97-AF65-F5344CB8AC3E}">
        <p14:creationId xmlns:p14="http://schemas.microsoft.com/office/powerpoint/2010/main" val="21378962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9957" y="2001079"/>
            <a:ext cx="7906668" cy="444140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344557" y="6124668"/>
            <a:ext cx="5272149" cy="523220"/>
          </a:xfrm>
          <a:prstGeom prst="rect">
            <a:avLst/>
          </a:prstGeom>
          <a:noFill/>
        </p:spPr>
        <p:txBody>
          <a:bodyPr wrap="none" rtlCol="0">
            <a:spAutoFit/>
          </a:bodyPr>
          <a:lstStyle/>
          <a:p>
            <a:r>
              <a:rPr lang="de-DE" sz="2800" dirty="0" smtClean="0">
                <a:solidFill>
                  <a:schemeClr val="bg1"/>
                </a:solidFill>
              </a:rPr>
              <a:t>Das Innere der Kirche in </a:t>
            </a:r>
            <a:r>
              <a:rPr lang="de-DE" sz="2800" dirty="0" err="1" smtClean="0">
                <a:solidFill>
                  <a:schemeClr val="bg1"/>
                </a:solidFill>
              </a:rPr>
              <a:t>Aremberg</a:t>
            </a:r>
            <a:r>
              <a:rPr lang="de-DE" sz="2800" dirty="0" smtClean="0">
                <a:solidFill>
                  <a:schemeClr val="bg1"/>
                </a:solidFill>
              </a:rPr>
              <a:t> </a:t>
            </a:r>
            <a:endParaRPr lang="de-DE" sz="2800" dirty="0">
              <a:solidFill>
                <a:schemeClr val="bg1"/>
              </a:solidFill>
            </a:endParaRPr>
          </a:p>
        </p:txBody>
      </p:sp>
    </p:spTree>
    <p:extLst>
      <p:ext uri="{BB962C8B-B14F-4D97-AF65-F5344CB8AC3E}">
        <p14:creationId xmlns:p14="http://schemas.microsoft.com/office/powerpoint/2010/main" val="17574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4" name="Rechteck 3"/>
          <p:cNvSpPr/>
          <p:nvPr/>
        </p:nvSpPr>
        <p:spPr>
          <a:xfrm>
            <a:off x="8289062" y="5215323"/>
            <a:ext cx="6435212" cy="1200329"/>
          </a:xfrm>
          <a:prstGeom prst="rect">
            <a:avLst/>
          </a:prstGeom>
        </p:spPr>
        <p:txBody>
          <a:bodyPr wrap="square">
            <a:spAutoFit/>
          </a:bodyPr>
          <a:lstStyle/>
          <a:p>
            <a:r>
              <a:rPr lang="de-DE" sz="3600" dirty="0">
                <a:solidFill>
                  <a:schemeClr val="bg1"/>
                </a:solidFill>
              </a:rPr>
              <a:t>Tag </a:t>
            </a:r>
            <a:r>
              <a:rPr lang="de-DE" sz="3600" dirty="0" smtClean="0">
                <a:solidFill>
                  <a:schemeClr val="bg1"/>
                </a:solidFill>
              </a:rPr>
              <a:t>3 </a:t>
            </a:r>
            <a:r>
              <a:rPr lang="de-DE" sz="3600" dirty="0">
                <a:solidFill>
                  <a:schemeClr val="bg1"/>
                </a:solidFill>
              </a:rPr>
              <a:t>- </a:t>
            </a:r>
            <a:r>
              <a:rPr lang="de-DE" sz="3600" dirty="0" smtClean="0">
                <a:solidFill>
                  <a:schemeClr val="bg1"/>
                </a:solidFill>
              </a:rPr>
              <a:t>8.4.2020</a:t>
            </a:r>
            <a:endParaRPr lang="de-DE" sz="3600" dirty="0">
              <a:solidFill>
                <a:schemeClr val="bg1"/>
              </a:solidFill>
            </a:endParaRPr>
          </a:p>
          <a:p>
            <a:r>
              <a:rPr lang="de-DE" sz="3600" dirty="0" err="1" smtClean="0">
                <a:solidFill>
                  <a:schemeClr val="bg1"/>
                </a:solidFill>
              </a:rPr>
              <a:t>Insul</a:t>
            </a:r>
            <a:r>
              <a:rPr lang="de-DE" sz="3600" dirty="0" smtClean="0">
                <a:solidFill>
                  <a:schemeClr val="bg1"/>
                </a:solidFill>
              </a:rPr>
              <a:t> – </a:t>
            </a:r>
            <a:r>
              <a:rPr lang="de-DE" sz="3600" dirty="0" err="1" smtClean="0">
                <a:solidFill>
                  <a:schemeClr val="bg1"/>
                </a:solidFill>
              </a:rPr>
              <a:t>Altenahr</a:t>
            </a:r>
            <a:endParaRPr lang="de-DE" sz="3600" dirty="0">
              <a:solidFill>
                <a:schemeClr val="bg1"/>
              </a:solidFill>
            </a:endParaRPr>
          </a:p>
        </p:txBody>
      </p:sp>
    </p:spTree>
    <p:extLst>
      <p:ext uri="{BB962C8B-B14F-4D97-AF65-F5344CB8AC3E}">
        <p14:creationId xmlns:p14="http://schemas.microsoft.com/office/powerpoint/2010/main" val="173910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1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1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2822804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79595" y="1356544"/>
            <a:ext cx="6224690" cy="3972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5045" y="3141000"/>
            <a:ext cx="5236028" cy="3314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5045" y="230539"/>
            <a:ext cx="7204236" cy="2581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p:cNvSpPr txBox="1"/>
          <p:nvPr/>
        </p:nvSpPr>
        <p:spPr>
          <a:xfrm>
            <a:off x="10130936" y="3883715"/>
            <a:ext cx="1788345" cy="2677656"/>
          </a:xfrm>
          <a:prstGeom prst="rect">
            <a:avLst/>
          </a:prstGeom>
          <a:noFill/>
        </p:spPr>
        <p:txBody>
          <a:bodyPr wrap="square" rtlCol="0">
            <a:spAutoFit/>
          </a:bodyPr>
          <a:lstStyle/>
          <a:p>
            <a:r>
              <a:rPr lang="de-DE" sz="2400" dirty="0" smtClean="0"/>
              <a:t>Hubertus-kapelle in </a:t>
            </a:r>
            <a:r>
              <a:rPr lang="de-DE" sz="2400" dirty="0" err="1" smtClean="0"/>
              <a:t>Hönningen</a:t>
            </a:r>
            <a:r>
              <a:rPr lang="de-DE" sz="2400" dirty="0" smtClean="0"/>
              <a:t>, </a:t>
            </a:r>
          </a:p>
          <a:p>
            <a:r>
              <a:rPr lang="de-DE" sz="2400" dirty="0" smtClean="0"/>
              <a:t>1610 erbaut</a:t>
            </a:r>
          </a:p>
          <a:p>
            <a:r>
              <a:rPr lang="de-DE" sz="2400" dirty="0" smtClean="0"/>
              <a:t>1827, 1942 und 1989 restauriert</a:t>
            </a:r>
            <a:endParaRPr lang="de-DE" sz="2400" dirty="0"/>
          </a:p>
        </p:txBody>
      </p:sp>
    </p:spTree>
    <p:extLst>
      <p:ext uri="{BB962C8B-B14F-4D97-AF65-F5344CB8AC3E}">
        <p14:creationId xmlns:p14="http://schemas.microsoft.com/office/powerpoint/2010/main" val="28815798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859086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5" name="Textfeld 4"/>
          <p:cNvSpPr txBox="1"/>
          <p:nvPr/>
        </p:nvSpPr>
        <p:spPr>
          <a:xfrm>
            <a:off x="268942" y="5880848"/>
            <a:ext cx="4589929" cy="646331"/>
          </a:xfrm>
          <a:prstGeom prst="rect">
            <a:avLst/>
          </a:prstGeom>
          <a:noFill/>
        </p:spPr>
        <p:txBody>
          <a:bodyPr wrap="square" rtlCol="0">
            <a:spAutoFit/>
          </a:bodyPr>
          <a:lstStyle/>
          <a:p>
            <a:r>
              <a:rPr lang="de-DE" sz="3600" dirty="0" smtClean="0">
                <a:solidFill>
                  <a:schemeClr val="bg1"/>
                </a:solidFill>
              </a:rPr>
              <a:t>Fort de </a:t>
            </a:r>
            <a:r>
              <a:rPr lang="de-DE" sz="3600" dirty="0" err="1" smtClean="0">
                <a:solidFill>
                  <a:schemeClr val="bg1"/>
                </a:solidFill>
              </a:rPr>
              <a:t>Tancremont</a:t>
            </a:r>
            <a:endParaRPr lang="de-DE" sz="3600" dirty="0">
              <a:solidFill>
                <a:schemeClr val="bg1"/>
              </a:solidFill>
            </a:endParaRPr>
          </a:p>
        </p:txBody>
      </p:sp>
    </p:spTree>
    <p:extLst>
      <p:ext uri="{BB962C8B-B14F-4D97-AF65-F5344CB8AC3E}">
        <p14:creationId xmlns:p14="http://schemas.microsoft.com/office/powerpoint/2010/main" val="30426970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238338" y="5380986"/>
            <a:ext cx="7108394" cy="1261884"/>
          </a:xfrm>
          <a:prstGeom prst="rect">
            <a:avLst/>
          </a:prstGeom>
          <a:solidFill>
            <a:srgbClr val="FFFFFF">
              <a:shade val="85000"/>
              <a:alpha val="70000"/>
            </a:srgbClr>
          </a:solidFill>
        </p:spPr>
        <p:txBody>
          <a:bodyPr wrap="square" rtlCol="0">
            <a:spAutoFit/>
          </a:bodyPr>
          <a:lstStyle/>
          <a:p>
            <a:r>
              <a:rPr lang="de-DE" sz="2800" dirty="0" smtClean="0"/>
              <a:t>Kapelle </a:t>
            </a:r>
            <a:r>
              <a:rPr lang="de-DE" sz="2800" dirty="0"/>
              <a:t>Maria </a:t>
            </a:r>
            <a:r>
              <a:rPr lang="de-DE" sz="2800" dirty="0" smtClean="0"/>
              <a:t>Geburt, </a:t>
            </a:r>
            <a:r>
              <a:rPr lang="de-DE" sz="2800" dirty="0" err="1" smtClean="0"/>
              <a:t>Pützfeld</a:t>
            </a:r>
            <a:endParaRPr lang="de-DE" sz="2800" dirty="0" smtClean="0"/>
          </a:p>
          <a:p>
            <a:r>
              <a:rPr lang="de-DE" sz="2400" dirty="0" smtClean="0"/>
              <a:t>Der wichtigste Marienwallfahrtsort im Ahrtal,</a:t>
            </a:r>
          </a:p>
          <a:p>
            <a:r>
              <a:rPr lang="de-DE" sz="2400" dirty="0" smtClean="0"/>
              <a:t>erbaut 1681, barocke Innenausstattung aus dem 17. </a:t>
            </a:r>
            <a:r>
              <a:rPr lang="de-DE" sz="2400" dirty="0" err="1" smtClean="0"/>
              <a:t>Jh</a:t>
            </a:r>
            <a:endParaRPr lang="de-DE" sz="2400" dirty="0"/>
          </a:p>
        </p:txBody>
      </p:sp>
    </p:spTree>
    <p:extLst>
      <p:ext uri="{BB962C8B-B14F-4D97-AF65-F5344CB8AC3E}">
        <p14:creationId xmlns:p14="http://schemas.microsoft.com/office/powerpoint/2010/main" val="2072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8071944" y="3019095"/>
            <a:ext cx="3888827" cy="3477875"/>
          </a:xfrm>
          <a:prstGeom prst="rect">
            <a:avLst/>
          </a:prstGeom>
          <a:solidFill>
            <a:schemeClr val="bg1">
              <a:alpha val="76000"/>
            </a:schemeClr>
          </a:solidFill>
        </p:spPr>
        <p:txBody>
          <a:bodyPr wrap="square" rtlCol="0">
            <a:spAutoFit/>
          </a:bodyPr>
          <a:lstStyle/>
          <a:p>
            <a:r>
              <a:rPr lang="de-DE" sz="2000" b="1" dirty="0" smtClean="0"/>
              <a:t>Burg Kreuzberg </a:t>
            </a:r>
            <a:r>
              <a:rPr lang="de-DE" sz="2000" dirty="0" smtClean="0"/>
              <a:t>wurde erstmals 893 im Register der Abtei </a:t>
            </a:r>
            <a:r>
              <a:rPr lang="de-DE" sz="2000" dirty="0" err="1" smtClean="0"/>
              <a:t>Prüm</a:t>
            </a:r>
            <a:r>
              <a:rPr lang="de-DE" sz="2000" dirty="0" smtClean="0"/>
              <a:t> erwähnt. Um 1100 kam die Siedlung an die Grafen von Are. Nach Fertigstellung der Burg  1343 wurde sie vom Erzbistum</a:t>
            </a:r>
            <a:r>
              <a:rPr lang="de-DE" sz="2000" dirty="0" smtClean="0">
                <a:hlinkClick r:id="rId3"/>
              </a:rPr>
              <a:t> </a:t>
            </a:r>
            <a:r>
              <a:rPr lang="de-DE" sz="2000" dirty="0" smtClean="0"/>
              <a:t>Köln als Lehen vergeben. 1686 durch französische Truppen im Pfälzischen</a:t>
            </a:r>
            <a:r>
              <a:rPr lang="de-DE" sz="2000" dirty="0" smtClean="0">
                <a:hlinkClick r:id="rId4"/>
              </a:rPr>
              <a:t> </a:t>
            </a:r>
            <a:r>
              <a:rPr lang="de-DE" sz="2000" dirty="0" smtClean="0"/>
              <a:t>Erbfolgekriegs zerstört, in der Folgezeit wieder aufgebaut und mehrfach verändert</a:t>
            </a:r>
            <a:endParaRPr lang="de-DE" sz="2000" dirty="0"/>
          </a:p>
        </p:txBody>
      </p:sp>
    </p:spTree>
    <p:extLst>
      <p:ext uri="{BB962C8B-B14F-4D97-AF65-F5344CB8AC3E}">
        <p14:creationId xmlns:p14="http://schemas.microsoft.com/office/powerpoint/2010/main" val="370743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6371242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200009" y="5670096"/>
            <a:ext cx="8807514" cy="954107"/>
          </a:xfrm>
          <a:prstGeom prst="rect">
            <a:avLst/>
          </a:prstGeom>
          <a:solidFill>
            <a:schemeClr val="bg1">
              <a:alpha val="76000"/>
            </a:schemeClr>
          </a:solidFill>
        </p:spPr>
        <p:txBody>
          <a:bodyPr wrap="square" rtlCol="0">
            <a:spAutoFit/>
          </a:bodyPr>
          <a:lstStyle/>
          <a:p>
            <a:r>
              <a:rPr lang="de-DE" sz="2800" dirty="0" smtClean="0"/>
              <a:t>Ich habe das Rad in </a:t>
            </a:r>
            <a:r>
              <a:rPr lang="de-DE" sz="2800" b="1" dirty="0" err="1" smtClean="0"/>
              <a:t>Altenahr</a:t>
            </a:r>
            <a:r>
              <a:rPr lang="de-DE" sz="2800" dirty="0" smtClean="0"/>
              <a:t> am Bahnhof abgestellt und dann ging‘s zu Fuß ahraufwärts nach </a:t>
            </a:r>
            <a:r>
              <a:rPr lang="de-DE" sz="2800" dirty="0" err="1" smtClean="0"/>
              <a:t>Insul</a:t>
            </a:r>
            <a:r>
              <a:rPr lang="de-DE" sz="2800" dirty="0" smtClean="0"/>
              <a:t> zurück zum Auto</a:t>
            </a:r>
            <a:endParaRPr lang="de-DE" sz="2800" dirty="0"/>
          </a:p>
        </p:txBody>
      </p:sp>
      <p:sp>
        <p:nvSpPr>
          <p:cNvPr id="4" name="Textfeld 3"/>
          <p:cNvSpPr txBox="1"/>
          <p:nvPr/>
        </p:nvSpPr>
        <p:spPr>
          <a:xfrm>
            <a:off x="3975975" y="1405719"/>
            <a:ext cx="2729552" cy="646331"/>
          </a:xfrm>
          <a:prstGeom prst="rect">
            <a:avLst/>
          </a:prstGeom>
          <a:noFill/>
        </p:spPr>
        <p:txBody>
          <a:bodyPr wrap="square" rtlCol="0">
            <a:spAutoFit/>
          </a:bodyPr>
          <a:lstStyle/>
          <a:p>
            <a:r>
              <a:rPr lang="de-DE" sz="3600" dirty="0" smtClean="0"/>
              <a:t>Burg Are</a:t>
            </a:r>
            <a:endParaRPr lang="de-DE" sz="3600" dirty="0"/>
          </a:p>
        </p:txBody>
      </p:sp>
    </p:spTree>
    <p:extLst>
      <p:ext uri="{BB962C8B-B14F-4D97-AF65-F5344CB8AC3E}">
        <p14:creationId xmlns:p14="http://schemas.microsoft.com/office/powerpoint/2010/main" val="199808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758670" y="1624726"/>
            <a:ext cx="6151328" cy="3636688"/>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9756" y="1504111"/>
            <a:ext cx="6155755" cy="3882345"/>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9069374" y="5564627"/>
            <a:ext cx="2872417" cy="954107"/>
          </a:xfrm>
          <a:prstGeom prst="rect">
            <a:avLst/>
          </a:prstGeom>
          <a:noFill/>
        </p:spPr>
        <p:txBody>
          <a:bodyPr wrap="square" rtlCol="0">
            <a:spAutoFit/>
          </a:bodyPr>
          <a:lstStyle/>
          <a:p>
            <a:r>
              <a:rPr lang="de-DE" sz="2800" dirty="0" smtClean="0"/>
              <a:t>Aufstieg zum Schwarzen Kreuz</a:t>
            </a:r>
            <a:endParaRPr lang="de-DE" sz="2800" dirty="0"/>
          </a:p>
        </p:txBody>
      </p:sp>
    </p:spTree>
    <p:extLst>
      <p:ext uri="{BB962C8B-B14F-4D97-AF65-F5344CB8AC3E}">
        <p14:creationId xmlns:p14="http://schemas.microsoft.com/office/powerpoint/2010/main" val="31762419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5315" y="355971"/>
            <a:ext cx="6486804" cy="5459404"/>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229162" y="1510248"/>
            <a:ext cx="6102632" cy="3794078"/>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1405719" y="5958927"/>
            <a:ext cx="2664127" cy="584775"/>
          </a:xfrm>
          <a:prstGeom prst="rect">
            <a:avLst/>
          </a:prstGeom>
          <a:noFill/>
        </p:spPr>
        <p:txBody>
          <a:bodyPr wrap="none" rtlCol="0">
            <a:spAutoFit/>
          </a:bodyPr>
          <a:lstStyle/>
          <a:p>
            <a:r>
              <a:rPr lang="de-DE" sz="3200" dirty="0" smtClean="0"/>
              <a:t>Baumgesichter</a:t>
            </a:r>
            <a:endParaRPr lang="de-DE" sz="3200" dirty="0"/>
          </a:p>
        </p:txBody>
      </p:sp>
    </p:spTree>
    <p:extLst>
      <p:ext uri="{BB962C8B-B14F-4D97-AF65-F5344CB8AC3E}">
        <p14:creationId xmlns:p14="http://schemas.microsoft.com/office/powerpoint/2010/main" val="3749714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533563" y="5936777"/>
            <a:ext cx="4259820" cy="646331"/>
          </a:xfrm>
          <a:prstGeom prst="rect">
            <a:avLst/>
          </a:prstGeom>
          <a:solidFill>
            <a:schemeClr val="bg1">
              <a:alpha val="78000"/>
            </a:schemeClr>
          </a:solidFill>
        </p:spPr>
        <p:txBody>
          <a:bodyPr wrap="none" rtlCol="0">
            <a:spAutoFit/>
          </a:bodyPr>
          <a:lstStyle/>
          <a:p>
            <a:r>
              <a:rPr lang="de-DE" sz="3600" dirty="0" err="1" smtClean="0"/>
              <a:t>Altenahr</a:t>
            </a:r>
            <a:r>
              <a:rPr lang="de-DE" sz="3600" dirty="0" smtClean="0"/>
              <a:t> mit Burg Are</a:t>
            </a:r>
            <a:endParaRPr lang="de-DE" sz="3600" dirty="0"/>
          </a:p>
        </p:txBody>
      </p:sp>
    </p:spTree>
    <p:extLst>
      <p:ext uri="{BB962C8B-B14F-4D97-AF65-F5344CB8AC3E}">
        <p14:creationId xmlns:p14="http://schemas.microsoft.com/office/powerpoint/2010/main" val="16037845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586854" y="450376"/>
            <a:ext cx="1801968" cy="646331"/>
          </a:xfrm>
          <a:prstGeom prst="rect">
            <a:avLst/>
          </a:prstGeom>
          <a:noFill/>
        </p:spPr>
        <p:txBody>
          <a:bodyPr wrap="none" rtlCol="0">
            <a:spAutoFit/>
          </a:bodyPr>
          <a:lstStyle/>
          <a:p>
            <a:r>
              <a:rPr lang="de-DE" sz="3600" dirty="0" err="1" smtClean="0"/>
              <a:t>Altenahr</a:t>
            </a:r>
            <a:endParaRPr lang="de-DE" sz="3600" dirty="0"/>
          </a:p>
        </p:txBody>
      </p:sp>
    </p:spTree>
    <p:extLst>
      <p:ext uri="{BB962C8B-B14F-4D97-AF65-F5344CB8AC3E}">
        <p14:creationId xmlns:p14="http://schemas.microsoft.com/office/powerpoint/2010/main" val="13710001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09432" y="5977719"/>
            <a:ext cx="4958024" cy="646331"/>
          </a:xfrm>
          <a:prstGeom prst="rect">
            <a:avLst/>
          </a:prstGeom>
          <a:solidFill>
            <a:schemeClr val="bg1">
              <a:alpha val="56000"/>
            </a:schemeClr>
          </a:solidFill>
        </p:spPr>
        <p:txBody>
          <a:bodyPr wrap="none" rtlCol="0">
            <a:spAutoFit/>
          </a:bodyPr>
          <a:lstStyle/>
          <a:p>
            <a:r>
              <a:rPr lang="de-DE" sz="3600" dirty="0" smtClean="0"/>
              <a:t> Altenburg und Kreuzberg</a:t>
            </a:r>
            <a:endParaRPr lang="de-DE" sz="3600" dirty="0"/>
          </a:p>
        </p:txBody>
      </p:sp>
    </p:spTree>
    <p:extLst>
      <p:ext uri="{BB962C8B-B14F-4D97-AF65-F5344CB8AC3E}">
        <p14:creationId xmlns:p14="http://schemas.microsoft.com/office/powerpoint/2010/main" val="37190578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7313" y="120260"/>
            <a:ext cx="10232571" cy="6578083"/>
          </a:xfrm>
          <a:prstGeom prst="rect">
            <a:avLst/>
          </a:prstGeom>
        </p:spPr>
      </p:pic>
    </p:spTree>
    <p:extLst>
      <p:ext uri="{BB962C8B-B14F-4D97-AF65-F5344CB8AC3E}">
        <p14:creationId xmlns:p14="http://schemas.microsoft.com/office/powerpoint/2010/main" val="2938394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p:cNvSpPr txBox="1"/>
          <p:nvPr/>
        </p:nvSpPr>
        <p:spPr>
          <a:xfrm>
            <a:off x="8866094" y="5809130"/>
            <a:ext cx="3128682" cy="830997"/>
          </a:xfrm>
          <a:prstGeom prst="rect">
            <a:avLst/>
          </a:prstGeom>
          <a:noFill/>
        </p:spPr>
        <p:txBody>
          <a:bodyPr wrap="square" rtlCol="0">
            <a:spAutoFit/>
          </a:bodyPr>
          <a:lstStyle/>
          <a:p>
            <a:r>
              <a:rPr lang="de-DE" sz="4800" dirty="0" err="1" smtClean="0">
                <a:solidFill>
                  <a:schemeClr val="bg1"/>
                </a:solidFill>
              </a:rPr>
              <a:t>Pepinster</a:t>
            </a:r>
            <a:endParaRPr lang="de-DE" sz="4800" dirty="0">
              <a:solidFill>
                <a:schemeClr val="bg1"/>
              </a:solidFill>
            </a:endParaRPr>
          </a:p>
        </p:txBody>
      </p:sp>
    </p:spTree>
    <p:extLst>
      <p:ext uri="{BB962C8B-B14F-4D97-AF65-F5344CB8AC3E}">
        <p14:creationId xmlns:p14="http://schemas.microsoft.com/office/powerpoint/2010/main" val="11005797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200" y="1103086"/>
            <a:ext cx="11684000" cy="3934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3863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429022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p:cNvSpPr txBox="1"/>
          <p:nvPr/>
        </p:nvSpPr>
        <p:spPr>
          <a:xfrm>
            <a:off x="313898" y="5131559"/>
            <a:ext cx="4476465" cy="1077218"/>
          </a:xfrm>
          <a:prstGeom prst="rect">
            <a:avLst/>
          </a:prstGeom>
          <a:solidFill>
            <a:schemeClr val="bg1">
              <a:alpha val="73000"/>
            </a:schemeClr>
          </a:solidFill>
        </p:spPr>
        <p:txBody>
          <a:bodyPr wrap="square" rtlCol="0">
            <a:spAutoFit/>
          </a:bodyPr>
          <a:lstStyle/>
          <a:p>
            <a:r>
              <a:rPr lang="de-DE" sz="3200" dirty="0" smtClean="0"/>
              <a:t>Krippenkapelle in Lind, erbaut 2005</a:t>
            </a:r>
            <a:endParaRPr lang="de-DE" sz="3200" dirty="0"/>
          </a:p>
        </p:txBody>
      </p:sp>
    </p:spTree>
    <p:extLst>
      <p:ext uri="{BB962C8B-B14F-4D97-AF65-F5344CB8AC3E}">
        <p14:creationId xmlns:p14="http://schemas.microsoft.com/office/powerpoint/2010/main" val="14567644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330895" y="2165452"/>
            <a:ext cx="5155102" cy="3029460"/>
          </a:xfrm>
          <a:prstGeom prst="rect">
            <a:avLst/>
          </a:prstGeom>
          <a:ln>
            <a:noFill/>
          </a:ln>
          <a:effectLst>
            <a:outerShdw blurRad="292100" dist="139700" dir="2700000" algn="tl" rotWithShape="0">
              <a:srgbClr val="333333">
                <a:alpha val="65000"/>
              </a:srgbClr>
            </a:outerShdw>
          </a:effectLst>
        </p:spPr>
      </p:pic>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l="-2404"/>
          <a:stretch/>
        </p:blipFill>
        <p:spPr>
          <a:xfrm>
            <a:off x="2032641" y="458367"/>
            <a:ext cx="7050384" cy="4164928"/>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41354" y="2598756"/>
            <a:ext cx="5023382" cy="2976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358627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79537009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9872157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75794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39543" y="1241639"/>
            <a:ext cx="5617029" cy="5268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b="-1286"/>
          <a:stretch/>
        </p:blipFill>
        <p:spPr>
          <a:xfrm>
            <a:off x="362858" y="397075"/>
            <a:ext cx="5457371" cy="5384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968949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5809886" y="1541393"/>
            <a:ext cx="5843613" cy="3852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1143869" y="1227549"/>
            <a:ext cx="5925699" cy="4397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76674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612408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893</Words>
  <Application>Microsoft Office PowerPoint</Application>
  <PresentationFormat>Breitbild</PresentationFormat>
  <Paragraphs>113</Paragraphs>
  <Slides>175</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175</vt:i4>
      </vt:variant>
    </vt:vector>
  </HeadingPairs>
  <TitlesOfParts>
    <vt:vector size="179" baseType="lpstr">
      <vt:lpstr>Arial</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103</cp:revision>
  <dcterms:created xsi:type="dcterms:W3CDTF">2020-05-01T14:18:49Z</dcterms:created>
  <dcterms:modified xsi:type="dcterms:W3CDTF">2020-09-08T06:28:07Z</dcterms:modified>
</cp:coreProperties>
</file>